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93" r:id="rId2"/>
    <p:sldId id="259" r:id="rId3"/>
    <p:sldId id="294" r:id="rId4"/>
    <p:sldId id="326" r:id="rId5"/>
    <p:sldId id="363" r:id="rId6"/>
    <p:sldId id="367" r:id="rId7"/>
    <p:sldId id="322" r:id="rId8"/>
    <p:sldId id="327" r:id="rId9"/>
    <p:sldId id="328" r:id="rId10"/>
    <p:sldId id="340" r:id="rId11"/>
    <p:sldId id="338" r:id="rId12"/>
    <p:sldId id="323" r:id="rId13"/>
    <p:sldId id="330" r:id="rId14"/>
    <p:sldId id="331" r:id="rId15"/>
    <p:sldId id="339" r:id="rId16"/>
    <p:sldId id="357" r:id="rId17"/>
    <p:sldId id="332" r:id="rId18"/>
    <p:sldId id="333" r:id="rId19"/>
    <p:sldId id="356" r:id="rId20"/>
    <p:sldId id="350" r:id="rId21"/>
    <p:sldId id="361" r:id="rId22"/>
    <p:sldId id="365" r:id="rId23"/>
    <p:sldId id="335" r:id="rId24"/>
    <p:sldId id="364" r:id="rId25"/>
    <p:sldId id="360" r:id="rId26"/>
    <p:sldId id="358" r:id="rId27"/>
    <p:sldId id="336" r:id="rId28"/>
    <p:sldId id="337" r:id="rId29"/>
    <p:sldId id="334" r:id="rId30"/>
    <p:sldId id="366" r:id="rId31"/>
    <p:sldId id="355" r:id="rId32"/>
    <p:sldId id="345" r:id="rId33"/>
    <p:sldId id="297" r:id="rId34"/>
  </p:sldIdLst>
  <p:sldSz cx="9144000" cy="6858000" type="screen4x3"/>
  <p:notesSz cx="6858000" cy="9144000"/>
  <p:embeddedFontLst>
    <p:embeddedFont>
      <p:font typeface="맑은 고딕" pitchFamily="50" charset="-127"/>
      <p:regular r:id="rId37"/>
      <p:bold r:id="rId38"/>
    </p:embeddedFont>
    <p:embeddedFont>
      <p:font typeface="KoPubWorld돋움체 Light" charset="-127"/>
      <p:regular r:id="rId39"/>
    </p:embeddedFon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Menlo" pitchFamily="49" charset="0"/>
      <p:regular r:id="rId44"/>
    </p:embeddedFont>
    <p:embeddedFont>
      <p:font typeface="Calibri Light" pitchFamily="34" charset="0"/>
      <p:regular r:id="rId45"/>
      <p:italic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명훈" initials="이" lastIdx="1" clrIdx="0">
    <p:extLst>
      <p:ext uri="{19B8F6BF-5375-455C-9EA6-DF929625EA0E}">
        <p15:presenceInfo xmlns="" xmlns:p15="http://schemas.microsoft.com/office/powerpoint/2012/main" userId="이명훈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186"/>
    <a:srgbClr val="DBAFB8"/>
    <a:srgbClr val="EA5C5B"/>
    <a:srgbClr val="F3A5A5"/>
    <a:srgbClr val="FFFFCD"/>
    <a:srgbClr val="1A274A"/>
    <a:srgbClr val="FFCC00"/>
    <a:srgbClr val="6A7538"/>
    <a:srgbClr val="592A34"/>
    <a:srgbClr val="B35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88" autoAdjust="0"/>
    <p:restoredTop sz="95905" autoAdjust="0"/>
  </p:normalViewPr>
  <p:slideViewPr>
    <p:cSldViewPr>
      <p:cViewPr varScale="1">
        <p:scale>
          <a:sx n="116" d="100"/>
          <a:sy n="116" d="100"/>
        </p:scale>
        <p:origin x="-161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691680" y="2348880"/>
            <a:ext cx="5832648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4818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7185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48186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47185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48186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700854" y="1700808"/>
            <a:ext cx="388737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099809" y="3780095"/>
            <a:ext cx="3096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 smtClean="0">
                <a:latin typeface="+mj-lt"/>
                <a:ea typeface="맑은 고딕" pitchFamily="50" charset="-127"/>
                <a:cs typeface="굴림" pitchFamily="50" charset="-127"/>
              </a:rPr>
              <a:t>이건우</a:t>
            </a:r>
            <a:endParaRPr kumimoji="1" lang="en-US" altLang="ko-KR" sz="1400" b="1" dirty="0" smtClean="0">
              <a:latin typeface="+mj-lt"/>
              <a:ea typeface="맑은 고딕" pitchFamily="50" charset="-127"/>
              <a:cs typeface="굴림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+mj-lt"/>
                <a:ea typeface="맑은 고딕" pitchFamily="50" charset="-127"/>
                <a:cs typeface="굴림" pitchFamily="50" charset="-127"/>
              </a:rPr>
              <a:t>https://github.com/gunmefatale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6F741137-38B2-4FD1-AFF4-8FD542B31D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37" y="1232756"/>
            <a:ext cx="2592288" cy="1656184"/>
          </a:xfrm>
          <a:prstGeom prst="rect">
            <a:avLst/>
          </a:prstGeom>
        </p:spPr>
      </p:pic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3201110" y="2918321"/>
            <a:ext cx="2893741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F48186"/>
                </a:solidFill>
                <a:latin typeface="+mj-lt"/>
                <a:ea typeface="맑은 고딕" pitchFamily="50" charset="-127"/>
              </a:rPr>
              <a:t>전국 동물병원 </a:t>
            </a:r>
            <a:endParaRPr lang="en-US" altLang="ko-KR" sz="2500" b="1" dirty="0" smtClean="0">
              <a:solidFill>
                <a:srgbClr val="F48186"/>
              </a:solidFill>
              <a:latin typeface="+mj-lt"/>
              <a:ea typeface="맑은 고딕" pitchFamily="50" charset="-127"/>
            </a:endParaRPr>
          </a:p>
          <a:p>
            <a:pPr algn="ctr"/>
            <a:r>
              <a:rPr lang="ko-KR" altLang="en-US" sz="2500" b="1" dirty="0" smtClean="0">
                <a:solidFill>
                  <a:srgbClr val="F48186"/>
                </a:solidFill>
                <a:latin typeface="+mj-lt"/>
                <a:ea typeface="맑은 고딕" pitchFamily="50" charset="-127"/>
              </a:rPr>
              <a:t>진료비 정보 사이트</a:t>
            </a:r>
            <a:endParaRPr lang="ko-KR" altLang="en-US" sz="2500" b="1" dirty="0">
              <a:solidFill>
                <a:srgbClr val="F48186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– 2 </a:t>
            </a:r>
            <a:r>
              <a:rPr lang="ko-KR" altLang="en-US" dirty="0" smtClean="0"/>
              <a:t>벤치마킹 </a:t>
            </a:r>
            <a:r>
              <a:rPr lang="en-US" altLang="ko-KR" dirty="0"/>
              <a:t>( </a:t>
            </a:r>
            <a:r>
              <a:rPr lang="ko-KR" altLang="en-US" dirty="0"/>
              <a:t>코로나 라이브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738C132-DD52-4C02-91C2-85169DD5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640960" cy="5230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4EB327-C554-4B13-BC15-E30E73479E09}"/>
              </a:ext>
            </a:extLst>
          </p:cNvPr>
          <p:cNvSpPr txBox="1"/>
          <p:nvPr/>
        </p:nvSpPr>
        <p:spPr>
          <a:xfrm>
            <a:off x="1655719" y="1235805"/>
            <a:ext cx="5832562" cy="353943"/>
          </a:xfrm>
          <a:prstGeom prst="rect">
            <a:avLst/>
          </a:prstGeom>
          <a:noFill/>
          <a:ln w="38100">
            <a:solidFill>
              <a:srgbClr val="F4818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b="1" dirty="0"/>
              <a:t>지도를 통한 각 지역에 해당하는 정보를 한눈에 보여주기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13770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– 2 </a:t>
            </a:r>
            <a:r>
              <a:rPr lang="ko-KR" altLang="en-US" dirty="0" smtClean="0"/>
              <a:t>벤치마킹  가격 및 질병정보 </a:t>
            </a:r>
            <a:r>
              <a:rPr lang="en-US" altLang="ko-KR" dirty="0" smtClean="0"/>
              <a:t>( </a:t>
            </a:r>
            <a:r>
              <a:rPr lang="en-US" altLang="ko-KR" dirty="0" err="1"/>
              <a:t>PetPrice</a:t>
            </a:r>
            <a:r>
              <a:rPr lang="en-US" altLang="ko-KR" dirty="0"/>
              <a:t> App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7348" y="1412776"/>
            <a:ext cx="8849303" cy="4981309"/>
            <a:chOff x="147348" y="1412776"/>
            <a:chExt cx="8849303" cy="4981309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30BD11A9-8BB0-4724-9FDE-4A1F9B22F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48" y="1420389"/>
              <a:ext cx="1297005" cy="29713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932B44B0-77CD-43C6-AC37-F88EEB999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4353" y="1420391"/>
              <a:ext cx="1303654" cy="298655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E1DE2326-1C0B-4FC8-92C6-DBEC54526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751" y="1420389"/>
              <a:ext cx="1303654" cy="298654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D4F0F546-3AAA-4053-9CA9-E64045C5D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456" y="1436028"/>
              <a:ext cx="1303653" cy="298654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B7F5F5EB-9FD6-4246-9225-A59A72A9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007" y="1420391"/>
              <a:ext cx="1303653" cy="298654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704024AE-9AA1-4ABF-A0AF-EC0540A31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521" y="1420391"/>
              <a:ext cx="1303653" cy="29865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4702FE4C-F622-4D3A-98FA-30D8126A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7403" y="1436031"/>
              <a:ext cx="1303653" cy="298654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4707252F-D0FD-48D3-8FE6-29DE936A9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932" y="1436031"/>
              <a:ext cx="1303652" cy="298654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14EB0FEA-A438-4D1F-B24D-F2D224D9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468" y="1420397"/>
              <a:ext cx="1303652" cy="298654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1D75461A-A7F8-4EBD-B3F2-567BDE430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414" y="1412776"/>
              <a:ext cx="1303651" cy="298654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2DE003A8-725B-4D8B-81EE-B655B8164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413" y="1420400"/>
              <a:ext cx="1303651" cy="29865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23404175-4E24-4D02-8E5E-0065F63F1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4267" y="1420400"/>
              <a:ext cx="1303650" cy="298654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2ADB514D-4DBF-4B1F-A68F-C668E1C29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099" y="1432545"/>
              <a:ext cx="1303649" cy="298654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3FE38E72-A84A-4371-AACF-86C1B671D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279" y="1436037"/>
              <a:ext cx="1303650" cy="298654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7B1E682F-57BD-4F15-ACF8-4844C2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6419" y="1436039"/>
              <a:ext cx="1303649" cy="298653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06D4CB4D-2FB0-400F-A1DC-1DF0DAAD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3620" y="1444100"/>
              <a:ext cx="1303649" cy="298653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F27DE2E2-C88D-4C1E-B83A-96CFBC28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596" y="1436040"/>
              <a:ext cx="1303649" cy="298653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4CB601BC-9EB8-4056-87F8-66E1E34E7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571" y="1436040"/>
              <a:ext cx="1303648" cy="29865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="" xmlns:a16="http://schemas.microsoft.com/office/drawing/2014/main" id="{D160D1DB-5206-44BE-9510-35EC44F9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003" y="1436041"/>
              <a:ext cx="1303648" cy="2986534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3424A161-2FEA-425B-9A23-C32E32E5C94A}"/>
                </a:ext>
              </a:extLst>
            </p:cNvPr>
            <p:cNvGrpSpPr/>
            <p:nvPr/>
          </p:nvGrpSpPr>
          <p:grpSpPr>
            <a:xfrm>
              <a:off x="147348" y="2701051"/>
              <a:ext cx="8757138" cy="3693034"/>
              <a:chOff x="567060" y="2582627"/>
              <a:chExt cx="10948641" cy="43641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C191D54C-3868-424F-8D00-A51A4B40930C}"/>
                  </a:ext>
                </a:extLst>
              </p:cNvPr>
              <p:cNvSpPr txBox="1"/>
              <p:nvPr/>
            </p:nvSpPr>
            <p:spPr>
              <a:xfrm>
                <a:off x="6526598" y="4946383"/>
                <a:ext cx="4989103" cy="2000385"/>
              </a:xfrm>
              <a:prstGeom prst="rect">
                <a:avLst/>
              </a:prstGeom>
              <a:noFill/>
              <a:ln w="38100">
                <a:solidFill>
                  <a:srgbClr val="F4818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AutoNum type="arabicPeriod"/>
                </a:pPr>
                <a:r>
                  <a:rPr lang="ko-KR" altLang="en-US" sz="1300" dirty="0"/>
                  <a:t>강아지</a:t>
                </a:r>
                <a:r>
                  <a:rPr lang="en-US" altLang="ko-KR" sz="1300" dirty="0"/>
                  <a:t>, </a:t>
                </a:r>
                <a:r>
                  <a:rPr lang="ko-KR" altLang="en-US" sz="1300" dirty="0"/>
                  <a:t>고양이 선택하여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각각 맞는 진료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/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수술비 와 해당 가격 수집</a:t>
                </a:r>
                <a:endParaRPr lang="en-US" altLang="ko-KR" sz="13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300" dirty="0"/>
                  <a:t>각 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17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개의 행정구역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, 75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개의 </a:t>
                </a:r>
                <a:r>
                  <a:rPr lang="ko-KR" altLang="en-US" sz="1300" b="1" dirty="0" err="1">
                    <a:solidFill>
                      <a:srgbClr val="FF0000"/>
                    </a:solidFill>
                  </a:rPr>
                  <a:t>자치시와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82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개의 군</a:t>
                </a:r>
                <a:r>
                  <a:rPr lang="ko-KR" altLang="en-US" sz="1300" dirty="0"/>
                  <a:t>의 가격정보 수집</a:t>
                </a:r>
                <a:endParaRPr lang="en-US" altLang="ko-KR" sz="1300" dirty="0"/>
              </a:p>
              <a:p>
                <a:pPr marL="342900" indent="-342900">
                  <a:buAutoNum type="arabicPeriod"/>
                </a:pPr>
                <a:r>
                  <a:rPr lang="ko-KR" altLang="en-US" sz="1300" dirty="0"/>
                  <a:t>고양이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대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/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소 분류 각각 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11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개 항목과 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39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개 항목</a:t>
                </a:r>
                <a:endParaRPr lang="en-US" altLang="ko-KR" sz="13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300" dirty="0"/>
                  <a:t>강아지 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대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/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소 분류 각각 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11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개 항목과 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40</a:t>
                </a:r>
                <a:r>
                  <a:rPr lang="ko-KR" altLang="en-US" sz="1300" b="1" dirty="0">
                    <a:solidFill>
                      <a:srgbClr val="FF0000"/>
                    </a:solidFill>
                  </a:rPr>
                  <a:t>개 </a:t>
                </a:r>
                <a:r>
                  <a:rPr lang="ko-KR" altLang="en-US" sz="1300" b="1" dirty="0" smtClean="0">
                    <a:solidFill>
                      <a:srgbClr val="FF0000"/>
                    </a:solidFill>
                  </a:rPr>
                  <a:t>항목</a:t>
                </a:r>
                <a:endParaRPr lang="en-US" altLang="ko-KR" sz="1300" b="1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300" dirty="0" smtClean="0"/>
                  <a:t>열의 데이터 </a:t>
                </a:r>
                <a:r>
                  <a:rPr lang="ko-KR" altLang="en-US" sz="1300" b="1" dirty="0" smtClean="0">
                    <a:solidFill>
                      <a:srgbClr val="FF0000"/>
                    </a:solidFill>
                  </a:rPr>
                  <a:t>약 </a:t>
                </a:r>
                <a:r>
                  <a:rPr lang="en-US" altLang="ko-KR" sz="1300" b="1" dirty="0" smtClean="0">
                    <a:solidFill>
                      <a:srgbClr val="FF0000"/>
                    </a:solidFill>
                  </a:rPr>
                  <a:t>14,000 </a:t>
                </a:r>
                <a:r>
                  <a:rPr lang="ko-KR" altLang="en-US" sz="1300" b="1" dirty="0" smtClean="0">
                    <a:solidFill>
                      <a:srgbClr val="FF0000"/>
                    </a:solidFill>
                  </a:rPr>
                  <a:t>개</a:t>
                </a:r>
                <a:endParaRPr lang="en-US" altLang="ko-KR" sz="13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300" dirty="0" smtClean="0"/>
                  <a:t>각 셀의 데이터</a:t>
                </a:r>
                <a:r>
                  <a:rPr lang="ko-KR" altLang="en-US" sz="1300" b="1" dirty="0" smtClean="0">
                    <a:solidFill>
                      <a:srgbClr val="FF0000"/>
                    </a:solidFill>
                  </a:rPr>
                  <a:t> 약 </a:t>
                </a:r>
                <a:r>
                  <a:rPr lang="en-US" altLang="ko-KR" sz="1300" b="1" dirty="0" smtClean="0">
                    <a:solidFill>
                      <a:srgbClr val="FF0000"/>
                    </a:solidFill>
                  </a:rPr>
                  <a:t>380,000</a:t>
                </a:r>
                <a:r>
                  <a:rPr lang="ko-KR" altLang="en-US" sz="1300" b="1" dirty="0" smtClean="0">
                    <a:solidFill>
                      <a:srgbClr val="FF0000"/>
                    </a:solidFill>
                  </a:rPr>
                  <a:t>개의 데이터 활용</a:t>
                </a:r>
                <a:endParaRPr lang="en-US" altLang="ko-KR" sz="13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="" xmlns:a16="http://schemas.microsoft.com/office/drawing/2014/main" id="{8B554C92-4C77-4EB9-858A-01329A3EB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060" y="3284984"/>
                <a:ext cx="1629889" cy="3529255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="" xmlns:a16="http://schemas.microsoft.com/office/drawing/2014/main" id="{B74D6B9D-7282-4802-8636-7BD79443E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1859" y="3284986"/>
                <a:ext cx="1629889" cy="3529252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="" xmlns:a16="http://schemas.microsoft.com/office/drawing/2014/main" id="{DE2A26E9-CE7C-4788-BE68-26667D6C8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583" y="3284987"/>
                <a:ext cx="1629888" cy="3529252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="" xmlns:a16="http://schemas.microsoft.com/office/drawing/2014/main" id="{8D7CF043-3E4A-470C-A26E-204E228BF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1494" y="3284989"/>
                <a:ext cx="1629888" cy="3529250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="" xmlns:a16="http://schemas.microsoft.com/office/drawing/2014/main" id="{8C75CE59-6676-439E-80D3-283AA6FC2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3713" y="3284989"/>
                <a:ext cx="1629887" cy="3529250"/>
              </a:xfrm>
              <a:prstGeom prst="rect">
                <a:avLst/>
              </a:prstGeom>
            </p:spPr>
          </p:pic>
          <p:cxnSp>
            <p:nvCxnSpPr>
              <p:cNvPr id="38" name="직선 연결선 37">
                <a:extLst>
                  <a:ext uri="{FF2B5EF4-FFF2-40B4-BE49-F238E27FC236}">
                    <a16:creationId xmlns="" xmlns:a16="http://schemas.microsoft.com/office/drawing/2014/main" id="{599F10AF-5313-43BE-AFEA-41E1EA09AA83}"/>
                  </a:ext>
                </a:extLst>
              </p:cNvPr>
              <p:cNvCxnSpPr/>
              <p:nvPr/>
            </p:nvCxnSpPr>
            <p:spPr>
              <a:xfrm>
                <a:off x="7801231" y="2582627"/>
                <a:ext cx="324000" cy="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9C372E29-D73C-4926-9324-2EAFD878AEDD}"/>
                  </a:ext>
                </a:extLst>
              </p:cNvPr>
              <p:cNvCxnSpPr/>
              <p:nvPr/>
            </p:nvCxnSpPr>
            <p:spPr>
              <a:xfrm>
                <a:off x="2608774" y="5334066"/>
                <a:ext cx="480415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DAB35EB5-5369-4F37-A397-1B872BDF2CAC}"/>
                  </a:ext>
                </a:extLst>
              </p:cNvPr>
              <p:cNvCxnSpPr/>
              <p:nvPr/>
            </p:nvCxnSpPr>
            <p:spPr>
              <a:xfrm>
                <a:off x="8203370" y="2897727"/>
                <a:ext cx="324000" cy="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13ED685C-9E81-4C4E-8261-5312A2901B42}"/>
                  </a:ext>
                </a:extLst>
              </p:cNvPr>
              <p:cNvCxnSpPr/>
              <p:nvPr/>
            </p:nvCxnSpPr>
            <p:spPr>
              <a:xfrm>
                <a:off x="8580424" y="3188112"/>
                <a:ext cx="162000" cy="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B57F1D24-04D8-4861-9104-AC6188CA88C9}"/>
                  </a:ext>
                </a:extLst>
              </p:cNvPr>
              <p:cNvCxnSpPr/>
              <p:nvPr/>
            </p:nvCxnSpPr>
            <p:spPr>
              <a:xfrm>
                <a:off x="9021149" y="3488793"/>
                <a:ext cx="162000" cy="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="" xmlns:a16="http://schemas.microsoft.com/office/drawing/2014/main" id="{89C823D4-63F5-42B6-B27E-D4ECD8578056}"/>
                  </a:ext>
                </a:extLst>
              </p:cNvPr>
              <p:cNvCxnSpPr/>
              <p:nvPr/>
            </p:nvCxnSpPr>
            <p:spPr>
              <a:xfrm>
                <a:off x="9383613" y="3752404"/>
                <a:ext cx="162000" cy="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="" xmlns:a16="http://schemas.microsoft.com/office/drawing/2014/main" id="{3325B649-68E1-4C55-86FE-3EF5C684EAE5}"/>
                  </a:ext>
                </a:extLst>
              </p:cNvPr>
              <p:cNvCxnSpPr/>
              <p:nvPr/>
            </p:nvCxnSpPr>
            <p:spPr>
              <a:xfrm>
                <a:off x="9747146" y="2582627"/>
                <a:ext cx="253894" cy="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="" xmlns:a16="http://schemas.microsoft.com/office/drawing/2014/main" id="{8B5BF862-F966-4A7D-BCFD-A20737155E21}"/>
                  </a:ext>
                </a:extLst>
              </p:cNvPr>
              <p:cNvCxnSpPr/>
              <p:nvPr/>
            </p:nvCxnSpPr>
            <p:spPr>
              <a:xfrm>
                <a:off x="10090307" y="2693842"/>
                <a:ext cx="162000" cy="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="" xmlns:a16="http://schemas.microsoft.com/office/drawing/2014/main" id="{F1B315F1-77AB-415D-9A4C-FB5D494DBE5E}"/>
                  </a:ext>
                </a:extLst>
              </p:cNvPr>
              <p:cNvCxnSpPr/>
              <p:nvPr/>
            </p:nvCxnSpPr>
            <p:spPr>
              <a:xfrm>
                <a:off x="688575" y="5107528"/>
                <a:ext cx="332917" cy="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38DC07B6-D1D6-4E50-8EC0-DFCB34879681}"/>
                  </a:ext>
                </a:extLst>
              </p:cNvPr>
              <p:cNvCxnSpPr/>
              <p:nvPr/>
            </p:nvCxnSpPr>
            <p:spPr>
              <a:xfrm>
                <a:off x="1214473" y="5243450"/>
                <a:ext cx="162000" cy="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E5D2568E-ED33-4C6D-A8ED-1927180E77E4}"/>
                  </a:ext>
                </a:extLst>
              </p:cNvPr>
              <p:cNvCxnSpPr/>
              <p:nvPr/>
            </p:nvCxnSpPr>
            <p:spPr>
              <a:xfrm>
                <a:off x="1614008" y="5719027"/>
                <a:ext cx="162000" cy="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="" xmlns:a16="http://schemas.microsoft.com/office/drawing/2014/main" id="{66AB56E3-BBE6-446C-B55B-85266B319B3B}"/>
                  </a:ext>
                </a:extLst>
              </p:cNvPr>
              <p:cNvCxnSpPr/>
              <p:nvPr/>
            </p:nvCxnSpPr>
            <p:spPr>
              <a:xfrm>
                <a:off x="2148676" y="6001333"/>
                <a:ext cx="332917" cy="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50" name="그림 49">
                <a:extLst>
                  <a:ext uri="{FF2B5EF4-FFF2-40B4-BE49-F238E27FC236}">
                    <a16:creationId xmlns="" xmlns:a16="http://schemas.microsoft.com/office/drawing/2014/main" id="{B740BE78-C002-457D-ADB6-3062FC806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3931" y="3284984"/>
                <a:ext cx="1629887" cy="3529248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="" xmlns:a16="http://schemas.microsoft.com/office/drawing/2014/main" id="{F087D680-20D1-448C-841A-DEACF88C5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3927" y="3284984"/>
                <a:ext cx="1629886" cy="35292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206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>
            <a:extLst>
              <a:ext uri="{FF2B5EF4-FFF2-40B4-BE49-F238E27FC236}">
                <a16:creationId xmlns="" xmlns:a16="http://schemas.microsoft.com/office/drawing/2014/main" id="{554468E5-C31E-416A-B03E-91C2B238A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085" y="3140968"/>
            <a:ext cx="299545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300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요구사항 정의서</a:t>
            </a:r>
            <a:r>
              <a:rPr kumimoji="1" lang="en-US" altLang="ko-KR" sz="1300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테이블 정의서</a:t>
            </a:r>
            <a:endParaRPr kumimoji="1" lang="en-US" altLang="ko-KR" sz="1300" dirty="0" smtClean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데이터 수급 방법 및 사용</a:t>
            </a:r>
            <a:endParaRPr kumimoji="1" lang="en-US" altLang="ko-KR" sz="1300" dirty="0" smtClean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Use Case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ER-Diagram</a:t>
            </a:r>
            <a:endParaRPr kumimoji="1" lang="ko-KR" altLang="en-US" sz="1300" dirty="0" smtClean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896F589-EEBF-471E-AF42-0F3ABDB243B9}"/>
              </a:ext>
            </a:extLst>
          </p:cNvPr>
          <p:cNvGrpSpPr/>
          <p:nvPr/>
        </p:nvGrpSpPr>
        <p:grpSpPr>
          <a:xfrm>
            <a:off x="3054005" y="2440013"/>
            <a:ext cx="3528392" cy="584775"/>
            <a:chOff x="2799221" y="2268161"/>
            <a:chExt cx="3528392" cy="584775"/>
          </a:xfrm>
        </p:grpSpPr>
        <p:sp>
          <p:nvSpPr>
            <p:cNvPr id="9" name="Text Box 5">
              <a:extLst>
                <a:ext uri="{FF2B5EF4-FFF2-40B4-BE49-F238E27FC236}">
                  <a16:creationId xmlns="" xmlns:a16="http://schemas.microsoft.com/office/drawing/2014/main" id="{88B144EE-94A9-4E3A-8F89-BC63B77B5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301" y="2329715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분석 및 설계</a:t>
              </a:r>
              <a:endParaRPr kumimoji="1" lang="en-US" altLang="ko-KR" sz="2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4">
              <a:extLst>
                <a:ext uri="{FF2B5EF4-FFF2-40B4-BE49-F238E27FC236}">
                  <a16:creationId xmlns="" xmlns:a16="http://schemas.microsoft.com/office/drawing/2014/main" id="{BCD6C42F-6534-4E99-960E-3BE7BA1AF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9221" y="2268161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	</a:t>
              </a:r>
              <a:endParaRPr kumimoji="1" lang="ko-KR" altLang="ko-KR" sz="32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32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en-US" altLang="ko-KR" dirty="0"/>
              <a:t>–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요구사항 </a:t>
            </a:r>
            <a:r>
              <a:rPr lang="ko-KR" altLang="en-US" dirty="0"/>
              <a:t>정의서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2F89F03-C3E7-45A5-815B-5B45400A5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8" y="1484784"/>
            <a:ext cx="849694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– </a:t>
            </a:r>
            <a:r>
              <a:rPr lang="en-US" altLang="ko-KR" dirty="0" smtClean="0"/>
              <a:t>2 </a:t>
            </a:r>
            <a:r>
              <a:rPr lang="ko-KR" altLang="en-US" dirty="0" smtClean="0"/>
              <a:t>테이블 정의서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FB901190-BA96-48B9-9CE5-C53103EE6AF1}"/>
              </a:ext>
            </a:extLst>
          </p:cNvPr>
          <p:cNvGrpSpPr/>
          <p:nvPr/>
        </p:nvGrpSpPr>
        <p:grpSpPr>
          <a:xfrm>
            <a:off x="368754" y="1500273"/>
            <a:ext cx="8493068" cy="4160975"/>
            <a:chOff x="-80906" y="1297531"/>
            <a:chExt cx="9846989" cy="4732397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B8E94F05-0BBB-4D0A-B649-436F08B38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0906" y="1305715"/>
              <a:ext cx="3073833" cy="472421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7509D499-0E0A-43E0-A32C-AD1039EC2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2927" y="1297531"/>
              <a:ext cx="3354453" cy="473239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9CA560F1-CCAA-41A7-A5AE-18457C857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380" y="1306134"/>
              <a:ext cx="3418703" cy="472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8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</a:t>
            </a:r>
            <a:r>
              <a:rPr lang="en-US" altLang="ko-KR" dirty="0"/>
              <a:t>– </a:t>
            </a:r>
            <a:r>
              <a:rPr lang="en-US" altLang="ko-KR" dirty="0" smtClean="0"/>
              <a:t>3  </a:t>
            </a:r>
            <a:r>
              <a:rPr lang="ko-KR" altLang="en-US" dirty="0" smtClean="0"/>
              <a:t>데이터 </a:t>
            </a:r>
            <a:r>
              <a:rPr lang="ko-KR" altLang="en-US" dirty="0" smtClean="0"/>
              <a:t>수급 방법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3611" y="1268760"/>
            <a:ext cx="7990838" cy="5331887"/>
            <a:chOff x="613611" y="1268760"/>
            <a:chExt cx="7990838" cy="5331887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F904AC95-19B8-488A-A06D-8C415D3CA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11" y="1293900"/>
              <a:ext cx="2967569" cy="26162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834961F2-7807-446D-89C2-ED75E2EBA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160" y="1268760"/>
              <a:ext cx="1694529" cy="264135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811560" y="1489683"/>
              <a:ext cx="682696" cy="2368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B717E8C7-19F7-4307-BB87-96DBD01D0EEA}"/>
                </a:ext>
              </a:extLst>
            </p:cNvPr>
            <p:cNvSpPr/>
            <p:nvPr/>
          </p:nvSpPr>
          <p:spPr>
            <a:xfrm>
              <a:off x="1752537" y="2672335"/>
              <a:ext cx="781111" cy="28432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07FCA62C-769C-4906-A7E9-5AD18EEE5395}"/>
                </a:ext>
              </a:extLst>
            </p:cNvPr>
            <p:cNvSpPr/>
            <p:nvPr/>
          </p:nvSpPr>
          <p:spPr>
            <a:xfrm>
              <a:off x="3956183" y="2956656"/>
              <a:ext cx="360193" cy="19902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5ED15335-F897-4E51-BFF2-ABFC6E10A520}"/>
                </a:ext>
              </a:extLst>
            </p:cNvPr>
            <p:cNvCxnSpPr/>
            <p:nvPr/>
          </p:nvCxnSpPr>
          <p:spPr>
            <a:xfrm>
              <a:off x="1494256" y="1804040"/>
              <a:ext cx="305107" cy="86829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="" xmlns:a16="http://schemas.microsoft.com/office/drawing/2014/main" id="{E454A0AB-E5B7-47A7-8873-E53FB171EDB3}"/>
                </a:ext>
              </a:extLst>
            </p:cNvPr>
            <p:cNvCxnSpPr/>
            <p:nvPr/>
          </p:nvCxnSpPr>
          <p:spPr>
            <a:xfrm>
              <a:off x="2533648" y="2861785"/>
              <a:ext cx="1347053" cy="15230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92E1F3E8-90F1-45F3-BEF9-191D27232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11" y="4188119"/>
              <a:ext cx="2967569" cy="241252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02D1A29A-0A37-4EAD-A023-2153BF9D7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424" y="4188119"/>
              <a:ext cx="2931471" cy="241252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F7EB8FF7-964B-4AF6-99F2-DF6A530C7416}"/>
                </a:ext>
              </a:extLst>
            </p:cNvPr>
            <p:cNvSpPr/>
            <p:nvPr/>
          </p:nvSpPr>
          <p:spPr>
            <a:xfrm>
              <a:off x="613612" y="4288225"/>
              <a:ext cx="539297" cy="2368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="" xmlns:a16="http://schemas.microsoft.com/office/drawing/2014/main" id="{577EFFB4-94D8-40FD-9D3F-DEEB098346FB}"/>
                </a:ext>
              </a:extLst>
            </p:cNvPr>
            <p:cNvCxnSpPr/>
            <p:nvPr/>
          </p:nvCxnSpPr>
          <p:spPr>
            <a:xfrm>
              <a:off x="1152908" y="4526088"/>
              <a:ext cx="456718" cy="5533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C2D47E1D-C665-467C-B518-54B33645FFFA}"/>
                </a:ext>
              </a:extLst>
            </p:cNvPr>
            <p:cNvSpPr/>
            <p:nvPr/>
          </p:nvSpPr>
          <p:spPr>
            <a:xfrm>
              <a:off x="1609626" y="5157532"/>
              <a:ext cx="682696" cy="2368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C8C96BF5-E4AF-415F-89CC-19E739A77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327" y="4188119"/>
              <a:ext cx="2523905" cy="2412528"/>
            </a:xfrm>
            <a:prstGeom prst="rect">
              <a:avLst/>
            </a:prstGeom>
          </p:spPr>
        </p:pic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1FE18072-1CDD-4F2E-9D0F-5BFBE3F4C837}"/>
                </a:ext>
              </a:extLst>
            </p:cNvPr>
            <p:cNvCxnSpPr/>
            <p:nvPr/>
          </p:nvCxnSpPr>
          <p:spPr>
            <a:xfrm>
              <a:off x="2292323" y="5199806"/>
              <a:ext cx="914852" cy="43203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E56BC8CA-AEA2-47F7-8D75-B0F983487F39}"/>
                </a:ext>
              </a:extLst>
            </p:cNvPr>
            <p:cNvSpPr/>
            <p:nvPr/>
          </p:nvSpPr>
          <p:spPr>
            <a:xfrm>
              <a:off x="3239831" y="5544667"/>
              <a:ext cx="941811" cy="2368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B51E76A-4B3C-412C-9BCD-96B72A88A608}"/>
                </a:ext>
              </a:extLst>
            </p:cNvPr>
            <p:cNvSpPr txBox="1"/>
            <p:nvPr/>
          </p:nvSpPr>
          <p:spPr>
            <a:xfrm>
              <a:off x="4967522" y="1312192"/>
              <a:ext cx="3508714" cy="954107"/>
            </a:xfrm>
            <a:prstGeom prst="rect">
              <a:avLst/>
            </a:prstGeom>
            <a:noFill/>
            <a:ln w="38100">
              <a:solidFill>
                <a:srgbClr val="F3A5A5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400" dirty="0"/>
                <a:t>서울시의 경우</a:t>
              </a:r>
              <a:r>
                <a:rPr lang="ko-KR" altLang="en-US" sz="1400" dirty="0">
                  <a:solidFill>
                    <a:srgbClr val="F48186"/>
                  </a:solidFill>
                </a:rPr>
                <a:t> </a:t>
              </a:r>
              <a:r>
                <a:rPr lang="ko-KR" altLang="en-US" sz="1400" b="1" dirty="0">
                  <a:solidFill>
                    <a:srgbClr val="F48186"/>
                  </a:solidFill>
                </a:rPr>
                <a:t>서울 열린 데이터 광장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400" dirty="0"/>
                <a:t>사이트에서 </a:t>
              </a:r>
              <a:r>
                <a:rPr lang="en-US" altLang="ko-KR" sz="1400" dirty="0"/>
                <a:t>‘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서울특별시 동물병원 인허가 정보</a:t>
              </a:r>
              <a:r>
                <a:rPr lang="en-US" altLang="ko-KR" sz="1400" dirty="0"/>
                <a:t>’ </a:t>
              </a:r>
              <a:r>
                <a:rPr lang="ko-KR" altLang="en-US" sz="1400" dirty="0"/>
                <a:t>중 </a:t>
              </a:r>
              <a:r>
                <a:rPr lang="en-US" altLang="ko-KR" sz="1400" dirty="0"/>
                <a:t>‘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정상영업</a:t>
              </a:r>
              <a:r>
                <a:rPr lang="en-US" altLang="ko-KR" sz="1400" dirty="0"/>
                <a:t>’ </a:t>
              </a:r>
              <a:r>
                <a:rPr lang="ko-KR" altLang="en-US" sz="1400" dirty="0"/>
                <a:t>과 필요한 정보만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정제</a:t>
              </a:r>
              <a:r>
                <a:rPr lang="ko-KR" altLang="en-US" sz="1400" dirty="0"/>
                <a:t>함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3EA7D02D-5B92-4378-81EC-E7A45F967334}"/>
                </a:ext>
              </a:extLst>
            </p:cNvPr>
            <p:cNvSpPr txBox="1"/>
            <p:nvPr/>
          </p:nvSpPr>
          <p:spPr>
            <a:xfrm>
              <a:off x="5528074" y="4214458"/>
              <a:ext cx="3076375" cy="1569660"/>
            </a:xfrm>
            <a:prstGeom prst="rect">
              <a:avLst/>
            </a:prstGeom>
            <a:noFill/>
            <a:ln w="38100">
              <a:solidFill>
                <a:srgbClr val="F3A5A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2. </a:t>
              </a:r>
              <a:r>
                <a:rPr lang="ko-KR" altLang="en-US" sz="1600" b="1" dirty="0">
                  <a:solidFill>
                    <a:srgbClr val="F48186"/>
                  </a:solidFill>
                </a:rPr>
                <a:t>공공데이터포털</a:t>
              </a:r>
              <a:r>
                <a:rPr lang="ko-KR" altLang="en-US" sz="1600" dirty="0">
                  <a:solidFill>
                    <a:srgbClr val="F48186"/>
                  </a:solidFill>
                </a:rPr>
                <a:t> </a:t>
              </a:r>
              <a:r>
                <a:rPr lang="ko-KR" altLang="en-US" sz="1600" dirty="0"/>
                <a:t>사이트에서 </a:t>
              </a:r>
              <a:r>
                <a:rPr lang="en-US" altLang="ko-KR" sz="1600" dirty="0"/>
                <a:t>‘</a:t>
              </a:r>
              <a:r>
                <a:rPr lang="ko-KR" altLang="en-US" sz="1600" b="1" dirty="0" err="1">
                  <a:solidFill>
                    <a:srgbClr val="FF0000"/>
                  </a:solidFill>
                </a:rPr>
                <a:t>행정안전부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_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동물병원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(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수시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)</a:t>
              </a:r>
              <a:r>
                <a:rPr lang="en-US" altLang="ko-KR" sz="1600" dirty="0"/>
                <a:t>‘ </a:t>
              </a:r>
              <a:r>
                <a:rPr lang="ko-KR" altLang="en-US" sz="1600" dirty="0"/>
                <a:t>파일을 받아와 </a:t>
              </a:r>
              <a:r>
                <a:rPr lang="en-US" altLang="ko-KR" sz="1600" u="sng" dirty="0"/>
                <a:t>‘</a:t>
              </a:r>
              <a:r>
                <a:rPr lang="ko-KR" altLang="en-US" sz="1600" u="sng" dirty="0">
                  <a:solidFill>
                    <a:srgbClr val="FF0000"/>
                  </a:solidFill>
                </a:rPr>
                <a:t>서울시</a:t>
              </a:r>
              <a:r>
                <a:rPr lang="en-US" altLang="ko-KR" sz="1600" u="sng" dirty="0"/>
                <a:t>’</a:t>
              </a:r>
              <a:r>
                <a:rPr lang="ko-KR" altLang="en-US" sz="1600" u="sng" dirty="0">
                  <a:solidFill>
                    <a:srgbClr val="FF0000"/>
                  </a:solidFill>
                </a:rPr>
                <a:t> 를 제외</a:t>
              </a:r>
              <a:r>
                <a:rPr lang="ko-KR" altLang="en-US" sz="1600" dirty="0"/>
                <a:t>한 나머지 행정 도시들의 정보들 중에 </a:t>
              </a:r>
              <a:r>
                <a:rPr lang="en-US" altLang="ko-KR" sz="1600" dirty="0"/>
                <a:t>‘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정상영업</a:t>
              </a:r>
              <a:r>
                <a:rPr lang="en-US" altLang="ko-KR" sz="1600" dirty="0"/>
                <a:t>’ </a:t>
              </a:r>
              <a:r>
                <a:rPr lang="ko-KR" altLang="en-US" sz="1600" dirty="0"/>
                <a:t>과 필요한 정보만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정제</a:t>
              </a:r>
              <a:r>
                <a:rPr lang="ko-KR" altLang="en-US" sz="1600" dirty="0"/>
                <a:t>함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9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F904AC95-19B8-488A-A06D-8C415D3CA6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79" y="3068960"/>
            <a:ext cx="6138723" cy="3504044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</a:t>
            </a:r>
            <a:r>
              <a:rPr lang="en-US" altLang="ko-KR" dirty="0"/>
              <a:t>– </a:t>
            </a:r>
            <a:r>
              <a:rPr lang="en-US" altLang="ko-KR" dirty="0" smtClean="0"/>
              <a:t>3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데이터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904AC95-19B8-488A-A06D-8C415D3CA6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056614"/>
            <a:ext cx="6151081" cy="35283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F904AC95-19B8-488A-A06D-8C415D3CA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6" y="2132856"/>
            <a:ext cx="6151081" cy="3504044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7596336" y="4437112"/>
            <a:ext cx="360040" cy="216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148064" y="5445224"/>
            <a:ext cx="360040" cy="2996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16316" y="6381328"/>
            <a:ext cx="360040" cy="2996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en-US" altLang="ko-KR" dirty="0"/>
              <a:t>– </a:t>
            </a:r>
            <a:r>
              <a:rPr lang="en-US" altLang="ko-KR" dirty="0" smtClean="0"/>
              <a:t>4 </a:t>
            </a:r>
            <a:r>
              <a:rPr lang="en-US" altLang="ko-KR" dirty="0"/>
              <a:t>Use Case 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F75CD94-5BDD-4C6A-A234-F533CC7DA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14" y="1507468"/>
            <a:ext cx="8493067" cy="415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8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en-US" altLang="ko-KR" dirty="0"/>
              <a:t>– </a:t>
            </a:r>
            <a:r>
              <a:rPr lang="en-US" altLang="ko-KR" dirty="0"/>
              <a:t>4</a:t>
            </a:r>
            <a:r>
              <a:rPr lang="en-US" altLang="ko-KR" dirty="0" smtClean="0"/>
              <a:t> </a:t>
            </a:r>
            <a:r>
              <a:rPr lang="en-US" altLang="ko-KR" dirty="0"/>
              <a:t>Use Case (</a:t>
            </a:r>
            <a:r>
              <a:rPr lang="ko-KR" altLang="en-US" dirty="0"/>
              <a:t> 관리자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8D98E87-EF25-4C5A-A1B9-E07C3F0BE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9" y="1507469"/>
            <a:ext cx="8460351" cy="415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en-US" altLang="ko-KR" dirty="0"/>
              <a:t>– </a:t>
            </a:r>
            <a:r>
              <a:rPr lang="en-US" altLang="ko-KR" dirty="0"/>
              <a:t>5</a:t>
            </a:r>
            <a:r>
              <a:rPr lang="en-US" altLang="ko-KR" dirty="0" smtClean="0"/>
              <a:t> ER-Diagram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EC0EB0C9-6A5A-40CC-A6F9-B8CC5DCB8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484784"/>
            <a:ext cx="5040560" cy="46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203848" y="476021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48186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48186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75378" y="2347358"/>
            <a:ext cx="3583244" cy="696658"/>
            <a:chOff x="2860964" y="2060848"/>
            <a:chExt cx="3852292" cy="696658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3544606" y="206084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개발 배경</a:t>
              </a:r>
              <a:endParaRPr lang="en-US" altLang="ko-KR" sz="1400" b="1" dirty="0">
                <a:solidFill>
                  <a:srgbClr val="EA5C5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3544606" y="2357396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점점 커지는 반려동물 산업 시장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>
                <a:lnSpc>
                  <a:spcPts val="1200"/>
                </a:lnSpc>
                <a:defRPr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이에 따른 반려동물 진료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/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수술비 정보 부재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2860964" y="215584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48186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F48186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392054" y="3207885"/>
            <a:ext cx="3583244" cy="700247"/>
            <a:chOff x="2860964" y="2786753"/>
            <a:chExt cx="3852292" cy="700247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3544606" y="278675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개발 목표</a:t>
              </a:r>
              <a:endParaRPr lang="en-US" altLang="ko-KR" sz="1400" b="1" dirty="0">
                <a:solidFill>
                  <a:srgbClr val="EA5C5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3544606" y="3086890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구현 목표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벤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치마킹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2860964" y="288174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48186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F48186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73110" y="4024052"/>
            <a:ext cx="3569658" cy="1169749"/>
            <a:chOff x="2860964" y="3512658"/>
            <a:chExt cx="3837686" cy="1169749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3544606" y="351265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분석 및 설계</a:t>
              </a:r>
              <a:endParaRPr lang="en-US" altLang="ko-KR" sz="1400" b="1" dirty="0">
                <a:solidFill>
                  <a:srgbClr val="EA5C5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3530002" y="3820633"/>
              <a:ext cx="3168648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요구사항 정의서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DB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테이블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데이터 수급 방법 및 사용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Use Case</a:t>
              </a: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ER - Diagram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2860964" y="360765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48186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F48186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886839" y="2931112"/>
            <a:ext cx="3583244" cy="650905"/>
            <a:chOff x="2879948" y="4212459"/>
            <a:chExt cx="3852292" cy="650905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3563590" y="4212459"/>
              <a:ext cx="295275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구현</a:t>
              </a:r>
              <a:endParaRPr lang="en-US" altLang="ko-KR" sz="1400" b="1" dirty="0">
                <a:solidFill>
                  <a:srgbClr val="EA5C5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3563590" y="4463254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- 1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차 프로젝트 개발 코드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Final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프로젝트 개발 코드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2879948" y="430745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48186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F48186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886839" y="3757761"/>
            <a:ext cx="3583244" cy="650905"/>
            <a:chOff x="2879948" y="4938365"/>
            <a:chExt cx="3852292" cy="650905"/>
          </a:xfrm>
        </p:grpSpPr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3563590" y="4938365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EA5C5B"/>
                  </a:solidFill>
                  <a:latin typeface="+mj-lt"/>
                  <a:ea typeface="맑은 고딕" pitchFamily="50" charset="-127"/>
                </a:rPr>
                <a:t>개발 환경 및 일정표 </a:t>
              </a:r>
              <a:endParaRPr lang="en-US" altLang="ko-KR" sz="1400" b="1" dirty="0">
                <a:solidFill>
                  <a:srgbClr val="EA5C5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3563590" y="5189160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개발 환경</a:t>
              </a:r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일정표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2879948" y="5033357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48186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F48186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B896F589-EEBF-471E-AF42-0F3ABDB243B9}"/>
              </a:ext>
            </a:extLst>
          </p:cNvPr>
          <p:cNvGrpSpPr/>
          <p:nvPr/>
        </p:nvGrpSpPr>
        <p:grpSpPr>
          <a:xfrm>
            <a:off x="3054005" y="2440013"/>
            <a:ext cx="3528392" cy="584775"/>
            <a:chOff x="2799221" y="2268161"/>
            <a:chExt cx="3528392" cy="584775"/>
          </a:xfrm>
        </p:grpSpPr>
        <p:sp>
          <p:nvSpPr>
            <p:cNvPr id="14" name="Text Box 5">
              <a:extLst>
                <a:ext uri="{FF2B5EF4-FFF2-40B4-BE49-F238E27FC236}">
                  <a16:creationId xmlns="" xmlns:a16="http://schemas.microsoft.com/office/drawing/2014/main" id="{88B144EE-94A9-4E3A-8F89-BC63B77B5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301" y="2329715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구현 </a:t>
              </a:r>
              <a:r>
                <a:rPr kumimoji="1" lang="en-US" altLang="ko-KR" sz="14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1</a:t>
              </a:r>
              <a:r>
                <a:rPr kumimoji="1" lang="ko-KR" altLang="en-US" sz="14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차 </a:t>
              </a:r>
              <a:r>
                <a:rPr kumimoji="1" lang="ko-KR" altLang="en-US" sz="14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프로젝</a:t>
              </a:r>
              <a:r>
                <a:rPr kumimoji="1" lang="ko-KR" altLang="en-US" sz="14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트</a:t>
              </a:r>
              <a:endPara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>
              <a:extLst>
                <a:ext uri="{FF2B5EF4-FFF2-40B4-BE49-F238E27FC236}">
                  <a16:creationId xmlns="" xmlns:a16="http://schemas.microsoft.com/office/drawing/2014/main" id="{BCD6C42F-6534-4E99-960E-3BE7BA1AF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9221" y="2268161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r>
                <a:rPr kumimoji="1" lang="en-US" altLang="ko-KR" sz="32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	</a:t>
              </a:r>
              <a:endParaRPr kumimoji="1" lang="ko-KR" altLang="ko-KR" sz="32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59673" y="3024788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- 1</a:t>
            </a:r>
            <a:r>
              <a:rPr lang="ko-KR" altLang="en-US" sz="1200" dirty="0" smtClean="0">
                <a:latin typeface="+mn-ea"/>
              </a:rPr>
              <a:t>차 프로젝트 </a:t>
            </a:r>
            <a:r>
              <a:rPr lang="en-US" altLang="ko-KR" sz="1200" dirty="0" smtClean="0">
                <a:latin typeface="+mn-ea"/>
              </a:rPr>
              <a:t>2021.06.24 ~ 2021.07.20</a:t>
            </a:r>
          </a:p>
          <a:p>
            <a:r>
              <a:rPr lang="en-US" altLang="ko-KR" sz="1200" dirty="0" smtClean="0">
                <a:latin typeface="+mn-ea"/>
              </a:rPr>
              <a:t>    &gt; </a:t>
            </a:r>
            <a:r>
              <a:rPr lang="ko-KR" altLang="en-US" sz="1200" dirty="0" smtClean="0">
                <a:latin typeface="+mn-ea"/>
              </a:rPr>
              <a:t>병원 리스트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    &gt; </a:t>
            </a:r>
            <a:r>
              <a:rPr lang="ko-KR" altLang="en-US" sz="1200" dirty="0" smtClean="0">
                <a:latin typeface="+mn-ea"/>
              </a:rPr>
              <a:t>검색하여 병원 리스트 가져오기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    &gt; Ajax</a:t>
            </a:r>
            <a:r>
              <a:rPr lang="ko-KR" altLang="en-US" sz="1200" dirty="0" smtClean="0">
                <a:latin typeface="+mn-ea"/>
              </a:rPr>
              <a:t>를 활용한 동적 페이지 구현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089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67544" y="1126981"/>
            <a:ext cx="3384375" cy="4794196"/>
            <a:chOff x="539553" y="1124744"/>
            <a:chExt cx="3864150" cy="529825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3" y="1124744"/>
              <a:ext cx="3864150" cy="28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3" y="3933055"/>
              <a:ext cx="3864150" cy="2489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r>
              <a:rPr kumimoji="1" lang="en-US" altLang="ko-KR" sz="2800" dirty="0" smtClean="0">
                <a:cs typeface="굴림" pitchFamily="50" charset="-127"/>
              </a:rPr>
              <a:t>  </a:t>
            </a:r>
            <a:r>
              <a:rPr kumimoji="1" lang="ko-KR" altLang="en-US" sz="2800" dirty="0" smtClean="0">
                <a:cs typeface="굴림" pitchFamily="50" charset="-127"/>
              </a:rPr>
              <a:t>구현 </a:t>
            </a:r>
            <a:r>
              <a:rPr kumimoji="1" lang="en-US" altLang="ko-KR" sz="2000" dirty="0" smtClean="0">
                <a:cs typeface="굴림" pitchFamily="50" charset="-127"/>
              </a:rPr>
              <a:t>(1</a:t>
            </a:r>
            <a:r>
              <a:rPr kumimoji="1" lang="ko-KR" altLang="en-US" sz="2000" dirty="0" smtClean="0">
                <a:cs typeface="굴림" pitchFamily="50" charset="-127"/>
              </a:rPr>
              <a:t>차 프로젝트 </a:t>
            </a:r>
            <a:r>
              <a:rPr kumimoji="1" lang="en-US" altLang="ko-KR" sz="2000" dirty="0" smtClean="0">
                <a:cs typeface="굴림" pitchFamily="50" charset="-127"/>
              </a:rPr>
              <a:t>– </a:t>
            </a:r>
            <a:r>
              <a:rPr kumimoji="1" lang="ko-KR" altLang="en-US" sz="2000" dirty="0" smtClean="0">
                <a:cs typeface="굴림" pitchFamily="50" charset="-127"/>
              </a:rPr>
              <a:t>병원 리스트</a:t>
            </a:r>
            <a:r>
              <a:rPr kumimoji="1" lang="en-US" altLang="ko-KR" sz="2000" dirty="0" smtClean="0">
                <a:cs typeface="굴림" pitchFamily="50" charset="-127"/>
              </a:rPr>
              <a:t>)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49" y="1150773"/>
            <a:ext cx="5014185" cy="2517347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12" idx="3"/>
          </p:cNvCxnSpPr>
          <p:nvPr/>
        </p:nvCxnSpPr>
        <p:spPr>
          <a:xfrm>
            <a:off x="2411760" y="2024844"/>
            <a:ext cx="2088232" cy="9001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11560" y="1844823"/>
            <a:ext cx="1800200" cy="360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2036802"/>
            <a:ext cx="3888432" cy="1631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Box 9">
            <a:extLst>
              <a:ext uri="{FF2B5EF4-FFF2-40B4-BE49-F238E27FC236}">
                <a16:creationId xmlns="" xmlns:a16="http://schemas.microsoft.com/office/drawing/2014/main" id="{554468E5-C31E-416A-B03E-91C2B238A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49" y="3902096"/>
            <a:ext cx="5014185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300" b="1" dirty="0" smtClean="0">
                <a:solidFill>
                  <a:srgbClr val="F48186"/>
                </a:solidFill>
                <a:latin typeface="+mn-ea"/>
                <a:cs typeface="굴림" pitchFamily="50" charset="-127"/>
              </a:rPr>
              <a:t>조건 값이 </a:t>
            </a:r>
            <a:r>
              <a:rPr kumimoji="1" lang="en-US" altLang="ko-KR" sz="1300" b="1" dirty="0" smtClean="0">
                <a:solidFill>
                  <a:srgbClr val="F48186"/>
                </a:solidFill>
                <a:latin typeface="+mn-ea"/>
                <a:cs typeface="굴림" pitchFamily="50" charset="-127"/>
              </a:rPr>
              <a:t>null </a:t>
            </a:r>
            <a:r>
              <a:rPr kumimoji="1" lang="ko-KR" altLang="en-US" sz="1300" b="1" dirty="0" smtClean="0">
                <a:solidFill>
                  <a:srgbClr val="F48186"/>
                </a:solidFill>
                <a:latin typeface="+mn-ea"/>
                <a:cs typeface="굴림" pitchFamily="50" charset="-127"/>
              </a:rPr>
              <a:t>일 때 즉</a:t>
            </a:r>
            <a:r>
              <a:rPr kumimoji="1" lang="en-US" altLang="ko-KR" sz="1300" b="1" dirty="0" smtClean="0">
                <a:solidFill>
                  <a:srgbClr val="F48186"/>
                </a:solidFill>
                <a:latin typeface="+mn-ea"/>
                <a:cs typeface="굴림" pitchFamily="50" charset="-127"/>
              </a:rPr>
              <a:t>, </a:t>
            </a:r>
            <a:r>
              <a:rPr kumimoji="1" lang="ko-KR" altLang="en-US" sz="1300" b="1" dirty="0" smtClean="0">
                <a:solidFill>
                  <a:srgbClr val="F48186"/>
                </a:solidFill>
                <a:latin typeface="+mn-ea"/>
                <a:cs typeface="굴림" pitchFamily="50" charset="-127"/>
              </a:rPr>
              <a:t>아무 조건 없이 병원 리스트 보여 줄 때</a:t>
            </a:r>
            <a:r>
              <a:rPr kumimoji="1" lang="en-US" altLang="ko-KR" sz="1300" b="1" dirty="0" smtClean="0">
                <a:solidFill>
                  <a:srgbClr val="F48186"/>
                </a:solidFill>
                <a:latin typeface="+mn-ea"/>
                <a:cs typeface="굴림" pitchFamily="50" charset="-127"/>
              </a:rPr>
              <a:t>,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300" b="1" dirty="0" smtClean="0">
                <a:solidFill>
                  <a:srgbClr val="F48186"/>
                </a:solidFill>
                <a:latin typeface="+mn-ea"/>
                <a:cs typeface="굴림" pitchFamily="50" charset="-127"/>
              </a:rPr>
              <a:t>서울시의 구를 기준으로 </a:t>
            </a:r>
            <a:r>
              <a:rPr kumimoji="1" lang="en-US" altLang="ko-KR" sz="1300" b="1" dirty="0" err="1" smtClean="0">
                <a:solidFill>
                  <a:srgbClr val="F48186"/>
                </a:solidFill>
                <a:latin typeface="+mn-ea"/>
                <a:cs typeface="굴림" pitchFamily="50" charset="-127"/>
              </a:rPr>
              <a:t>asc</a:t>
            </a:r>
            <a:r>
              <a:rPr kumimoji="1" lang="en-US" altLang="ko-KR" sz="1300" b="1" dirty="0" smtClean="0">
                <a:solidFill>
                  <a:srgbClr val="F48186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ko-KR" altLang="en-US" sz="1300" b="1" dirty="0" smtClean="0">
                <a:solidFill>
                  <a:srgbClr val="F48186"/>
                </a:solidFill>
                <a:latin typeface="+mn-ea"/>
                <a:cs typeface="굴림" pitchFamily="50" charset="-127"/>
              </a:rPr>
              <a:t>하여 사용자에게 안내함</a:t>
            </a:r>
            <a:r>
              <a:rPr kumimoji="1" lang="en-US" altLang="ko-KR" sz="1300" b="1" dirty="0" smtClean="0">
                <a:solidFill>
                  <a:srgbClr val="F48186"/>
                </a:solidFill>
                <a:latin typeface="+mn-ea"/>
                <a:cs typeface="굴림" pitchFamily="50" charset="-127"/>
              </a:rPr>
              <a:t>. </a:t>
            </a:r>
            <a:endParaRPr kumimoji="1" lang="en-US" altLang="ko-KR" sz="1300" b="1" dirty="0">
              <a:solidFill>
                <a:srgbClr val="F48186"/>
              </a:solidFill>
              <a:latin typeface="+mn-ea"/>
              <a:cs typeface="굴림" pitchFamily="50" charset="-127"/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b="1" dirty="0" smtClean="0">
                <a:latin typeface="+mj-lt"/>
                <a:ea typeface="맑은 고딕" pitchFamily="50" charset="-127"/>
                <a:cs typeface="굴림" pitchFamily="50" charset="-127"/>
              </a:rPr>
              <a:t>[</a:t>
            </a:r>
            <a:r>
              <a:rPr kumimoji="1" lang="ko-KR" altLang="en-US" sz="1300" b="1" dirty="0" smtClean="0">
                <a:latin typeface="+mj-lt"/>
                <a:ea typeface="맑은 고딕" pitchFamily="50" charset="-127"/>
                <a:cs typeface="굴림" pitchFamily="50" charset="-127"/>
              </a:rPr>
              <a:t>아래 해당 </a:t>
            </a:r>
            <a:r>
              <a:rPr kumimoji="1" lang="ko-KR" altLang="en-US" sz="1300" b="1" dirty="0" err="1" smtClean="0">
                <a:latin typeface="+mj-lt"/>
                <a:ea typeface="맑은 고딕" pitchFamily="50" charset="-127"/>
                <a:cs typeface="굴림" pitchFamily="50" charset="-127"/>
              </a:rPr>
              <a:t>쿼리문</a:t>
            </a:r>
            <a:r>
              <a:rPr kumimoji="1" lang="en-US" altLang="ko-KR" sz="1300" b="1" dirty="0" smtClean="0">
                <a:latin typeface="+mj-lt"/>
                <a:ea typeface="맑은 고딕" pitchFamily="50" charset="-127"/>
                <a:cs typeface="굴림" pitchFamily="50" charset="-127"/>
              </a:rPr>
              <a:t>]</a:t>
            </a:r>
            <a:endParaRPr kumimoji="1" lang="en-US" altLang="ko-KR" sz="1300" b="1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55" y="5178822"/>
            <a:ext cx="503265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9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19BDB67-0287-4158-886E-DFA9B166B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88291"/>
            <a:ext cx="3052511" cy="48245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388291"/>
            <a:ext cx="5014185" cy="250487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7452320" y="2181187"/>
            <a:ext cx="8836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검색 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193931" y="2470283"/>
            <a:ext cx="1018029" cy="5986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39328" y="2200961"/>
            <a:ext cx="2354603" cy="576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11960" y="2708920"/>
            <a:ext cx="2545171" cy="720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95536" y="471852"/>
            <a:ext cx="7661196" cy="796908"/>
          </a:xfrm>
        </p:spPr>
        <p:txBody>
          <a:bodyPr/>
          <a:lstStyle/>
          <a:p>
            <a:r>
              <a:rPr lang="en-US" altLang="ko-KR" dirty="0" smtClean="0"/>
              <a:t>04</a:t>
            </a:r>
            <a:r>
              <a:rPr kumimoji="1" lang="en-US" altLang="ko-KR" sz="2800" dirty="0" smtClean="0">
                <a:cs typeface="굴림" pitchFamily="50" charset="-127"/>
              </a:rPr>
              <a:t>  </a:t>
            </a:r>
            <a:r>
              <a:rPr kumimoji="1" lang="ko-KR" altLang="en-US" sz="2800" dirty="0" smtClean="0">
                <a:cs typeface="굴림" pitchFamily="50" charset="-127"/>
              </a:rPr>
              <a:t>구현 </a:t>
            </a:r>
            <a:r>
              <a:rPr kumimoji="1" lang="en-US" altLang="ko-KR" sz="2000" dirty="0" smtClean="0">
                <a:cs typeface="굴림" pitchFamily="50" charset="-127"/>
              </a:rPr>
              <a:t>(1</a:t>
            </a:r>
            <a:r>
              <a:rPr kumimoji="1" lang="ko-KR" altLang="en-US" sz="2000" dirty="0" smtClean="0">
                <a:cs typeface="굴림" pitchFamily="50" charset="-127"/>
              </a:rPr>
              <a:t>차 프로젝트 </a:t>
            </a:r>
            <a:r>
              <a:rPr kumimoji="1" lang="en-US" altLang="ko-KR" sz="2000" dirty="0" smtClean="0">
                <a:cs typeface="굴림" pitchFamily="50" charset="-127"/>
              </a:rPr>
              <a:t>– </a:t>
            </a:r>
            <a:r>
              <a:rPr kumimoji="1" lang="ko-KR" altLang="en-US" sz="2000" dirty="0" smtClean="0">
                <a:cs typeface="굴림" pitchFamily="50" charset="-127"/>
              </a:rPr>
              <a:t>검색 </a:t>
            </a:r>
            <a:r>
              <a:rPr kumimoji="1" lang="ko-KR" altLang="en-US" sz="2000" dirty="0" smtClean="0">
                <a:cs typeface="굴림" pitchFamily="50" charset="-127"/>
              </a:rPr>
              <a:t>리스트</a:t>
            </a:r>
            <a:r>
              <a:rPr kumimoji="1" lang="en-US" altLang="ko-KR" sz="2000" dirty="0" smtClean="0">
                <a:cs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16" name="Text Box 9">
            <a:extLst>
              <a:ext uri="{FF2B5EF4-FFF2-40B4-BE49-F238E27FC236}">
                <a16:creationId xmlns="" xmlns:a16="http://schemas.microsoft.com/office/drawing/2014/main" id="{554468E5-C31E-416A-B03E-91C2B238A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9402" y="4005064"/>
            <a:ext cx="5014185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3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우선 서울시의 구</a:t>
            </a:r>
            <a:r>
              <a:rPr kumimoji="1" lang="en-US" altLang="ko-KR" sz="13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sz="1300" b="1" dirty="0" err="1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hosguaddress</a:t>
            </a:r>
            <a:r>
              <a:rPr kumimoji="1" lang="en-US" altLang="ko-KR" sz="13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)</a:t>
            </a:r>
            <a:r>
              <a:rPr kumimoji="1" lang="ko-KR" altLang="en-US" sz="13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로 먼저 정렬 후 병원이름</a:t>
            </a:r>
            <a:r>
              <a:rPr kumimoji="1" lang="en-US" altLang="ko-KR" sz="13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en-US" altLang="ko-KR" sz="1300" b="1" dirty="0" err="1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hosname</a:t>
            </a:r>
            <a:r>
              <a:rPr kumimoji="1" lang="en-US" altLang="ko-KR" sz="13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)</a:t>
            </a:r>
            <a:r>
              <a:rPr kumimoji="1" lang="ko-KR" altLang="en-US" sz="13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으로 정렬 후 조건에 해당하는 병원 리스트 안내</a:t>
            </a:r>
            <a:r>
              <a:rPr kumimoji="1" lang="en-US" altLang="ko-KR" sz="13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b="1" dirty="0" smtClean="0">
                <a:latin typeface="+mj-lt"/>
                <a:ea typeface="맑은 고딕" pitchFamily="50" charset="-127"/>
                <a:cs typeface="굴림" pitchFamily="50" charset="-127"/>
              </a:rPr>
              <a:t>[</a:t>
            </a:r>
            <a:r>
              <a:rPr kumimoji="1" lang="ko-KR" altLang="en-US" sz="1300" b="1" dirty="0" smtClean="0">
                <a:latin typeface="+mj-lt"/>
                <a:ea typeface="맑은 고딕" pitchFamily="50" charset="-127"/>
                <a:cs typeface="굴림" pitchFamily="50" charset="-127"/>
              </a:rPr>
              <a:t>아래 해당 </a:t>
            </a:r>
            <a:r>
              <a:rPr kumimoji="1" lang="ko-KR" altLang="en-US" sz="1300" b="1" dirty="0" err="1" smtClean="0">
                <a:latin typeface="+mj-lt"/>
                <a:ea typeface="맑은 고딕" pitchFamily="50" charset="-127"/>
                <a:cs typeface="굴림" pitchFamily="50" charset="-127"/>
              </a:rPr>
              <a:t>쿼리문</a:t>
            </a:r>
            <a:r>
              <a:rPr kumimoji="1" lang="en-US" altLang="ko-KR" sz="1300" b="1" dirty="0" smtClean="0">
                <a:latin typeface="+mj-lt"/>
                <a:ea typeface="맑은 고딕" pitchFamily="50" charset="-127"/>
                <a:cs typeface="굴림" pitchFamily="50" charset="-127"/>
              </a:rPr>
              <a:t>]</a:t>
            </a:r>
            <a:endParaRPr kumimoji="1" lang="en-US" altLang="ko-KR" sz="1300" b="1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5297726"/>
            <a:ext cx="5257652" cy="8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개발구현 코드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4" y="1484782"/>
            <a:ext cx="8665003" cy="411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9">
            <a:extLst>
              <a:ext uri="{FF2B5EF4-FFF2-40B4-BE49-F238E27FC236}">
                <a16:creationId xmlns="" xmlns:a16="http://schemas.microsoft.com/office/drawing/2014/main" id="{554468E5-C31E-416A-B03E-91C2B238A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5733256"/>
            <a:ext cx="777686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300" dirty="0" err="1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aJax</a:t>
            </a:r>
            <a:r>
              <a:rPr kumimoji="1" lang="ko-KR" altLang="en-US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를 활용하여 서울시의 구 </a:t>
            </a:r>
            <a:r>
              <a:rPr kumimoji="1" lang="ko-KR" altLang="en-US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선택 시 </a:t>
            </a:r>
            <a:r>
              <a:rPr kumimoji="1" lang="ko-KR" altLang="en-US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동적 화면 움직임을 구성하여</a:t>
            </a:r>
            <a:r>
              <a:rPr kumimoji="1" lang="en-US" altLang="ko-KR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해당 구 진료의 평균값을 </a:t>
            </a:r>
            <a:r>
              <a:rPr kumimoji="1" lang="ko-KR" altLang="en-US" sz="1300" dirty="0" err="1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쿼리문으로</a:t>
            </a:r>
            <a:r>
              <a:rPr kumimoji="1" lang="ko-KR" altLang="en-US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작성하여 사용자에게 안내함</a:t>
            </a:r>
            <a:r>
              <a:rPr kumimoji="1" lang="en-US" altLang="ko-KR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  <a:endParaRPr kumimoji="1" lang="en-US" altLang="ko-KR" sz="1300" dirty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47936" y="62425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48186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04</a:t>
            </a:r>
            <a:r>
              <a:rPr kumimoji="1" lang="ko-KR" altLang="en-US" sz="2800" dirty="0" smtClean="0">
                <a:cs typeface="굴림" pitchFamily="50" charset="-127"/>
              </a:rPr>
              <a:t>  구현 </a:t>
            </a:r>
            <a:r>
              <a:rPr kumimoji="1" lang="en-US" altLang="ko-KR" sz="2000" dirty="0" smtClean="0">
                <a:cs typeface="굴림" pitchFamily="50" charset="-127"/>
              </a:rPr>
              <a:t>(1</a:t>
            </a:r>
            <a:r>
              <a:rPr kumimoji="1" lang="ko-KR" altLang="en-US" sz="2000" dirty="0" smtClean="0">
                <a:cs typeface="굴림" pitchFamily="50" charset="-127"/>
              </a:rPr>
              <a:t>차 프로젝트 </a:t>
            </a:r>
            <a:r>
              <a:rPr kumimoji="1" lang="en-US" altLang="ko-KR" sz="2000" dirty="0" smtClean="0">
                <a:cs typeface="굴림" pitchFamily="50" charset="-127"/>
              </a:rPr>
              <a:t>– Ajax</a:t>
            </a:r>
            <a:r>
              <a:rPr kumimoji="1" lang="ko-KR" altLang="en-US" sz="2000" dirty="0" smtClean="0">
                <a:cs typeface="굴림" pitchFamily="50" charset="-127"/>
              </a:rPr>
              <a:t>를 활용한 동적 페이지 구현</a:t>
            </a:r>
            <a:r>
              <a:rPr kumimoji="1" lang="en-US" altLang="ko-KR" sz="2000" dirty="0" smtClean="0">
                <a:cs typeface="굴림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68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B896F589-EEBF-471E-AF42-0F3ABDB243B9}"/>
              </a:ext>
            </a:extLst>
          </p:cNvPr>
          <p:cNvGrpSpPr/>
          <p:nvPr/>
        </p:nvGrpSpPr>
        <p:grpSpPr>
          <a:xfrm>
            <a:off x="3054005" y="2440013"/>
            <a:ext cx="3528392" cy="584775"/>
            <a:chOff x="2799221" y="2268161"/>
            <a:chExt cx="3528392" cy="584775"/>
          </a:xfrm>
        </p:grpSpPr>
        <p:sp>
          <p:nvSpPr>
            <p:cNvPr id="14" name="Text Box 5">
              <a:extLst>
                <a:ext uri="{FF2B5EF4-FFF2-40B4-BE49-F238E27FC236}">
                  <a16:creationId xmlns="" xmlns:a16="http://schemas.microsoft.com/office/drawing/2014/main" id="{88B144EE-94A9-4E3A-8F89-BC63B77B5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301" y="2329715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구현 </a:t>
              </a:r>
              <a:r>
                <a:rPr kumimoji="1" lang="en-US" altLang="ko-KR" sz="14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final </a:t>
              </a:r>
              <a:r>
                <a:rPr kumimoji="1" lang="ko-KR" altLang="en-US" sz="14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프로젝</a:t>
              </a:r>
              <a:r>
                <a:rPr kumimoji="1" lang="ko-KR" altLang="en-US" sz="14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트</a:t>
              </a:r>
              <a:endPara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>
              <a:extLst>
                <a:ext uri="{FF2B5EF4-FFF2-40B4-BE49-F238E27FC236}">
                  <a16:creationId xmlns="" xmlns:a16="http://schemas.microsoft.com/office/drawing/2014/main" id="{BCD6C42F-6534-4E99-960E-3BE7BA1AF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9221" y="2268161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r>
                <a:rPr kumimoji="1" lang="en-US" altLang="ko-KR" sz="32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	</a:t>
              </a:r>
              <a:endParaRPr kumimoji="1" lang="ko-KR" altLang="ko-KR" sz="32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59673" y="3024788"/>
            <a:ext cx="33843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- Final</a:t>
            </a:r>
            <a:r>
              <a:rPr lang="ko-KR" altLang="en-US" sz="1200" dirty="0">
                <a:latin typeface="+mn-ea"/>
              </a:rPr>
              <a:t> 프로젝트 </a:t>
            </a:r>
            <a:r>
              <a:rPr lang="en-US" altLang="ko-KR" sz="1200" dirty="0">
                <a:latin typeface="+mn-ea"/>
              </a:rPr>
              <a:t>2021.08.16 ~ 2021.09.30</a:t>
            </a:r>
          </a:p>
          <a:p>
            <a:r>
              <a:rPr lang="en-US" altLang="ko-KR" sz="1200" dirty="0">
                <a:latin typeface="+mn-ea"/>
              </a:rPr>
              <a:t>    &gt; </a:t>
            </a:r>
            <a:r>
              <a:rPr lang="ko-KR" altLang="en-US" sz="1200" dirty="0" smtClean="0">
                <a:latin typeface="+mn-ea"/>
              </a:rPr>
              <a:t>병원 지도 및 조건 검색 </a:t>
            </a:r>
            <a:r>
              <a:rPr lang="en-US" altLang="ko-KR" sz="1200" dirty="0" smtClean="0">
                <a:latin typeface="+mn-ea"/>
              </a:rPr>
              <a:t>Controller</a:t>
            </a:r>
          </a:p>
          <a:p>
            <a:r>
              <a:rPr lang="en-US" altLang="ko-KR" sz="1200" dirty="0" smtClean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&gt; Ajax</a:t>
            </a:r>
            <a:r>
              <a:rPr lang="ko-KR" altLang="en-US" sz="1200" dirty="0">
                <a:latin typeface="+mn-ea"/>
              </a:rPr>
              <a:t>를 활용한 동적 페이지 </a:t>
            </a:r>
            <a:r>
              <a:rPr lang="ko-KR" altLang="en-US" sz="1200" dirty="0" smtClean="0">
                <a:latin typeface="+mn-ea"/>
              </a:rPr>
              <a:t>구현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&gt; </a:t>
            </a:r>
            <a:r>
              <a:rPr lang="ko-KR" altLang="en-US" sz="1200" dirty="0" smtClean="0">
                <a:latin typeface="+mn-ea"/>
              </a:rPr>
              <a:t>검색 리스트</a:t>
            </a:r>
            <a:r>
              <a:rPr lang="en-US" altLang="ko-KR" sz="1200" dirty="0" smtClean="0">
                <a:latin typeface="+mn-ea"/>
              </a:rPr>
              <a:t> </a:t>
            </a:r>
          </a:p>
          <a:p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&gt; SVG </a:t>
            </a:r>
            <a:r>
              <a:rPr lang="ko-KR" altLang="en-US" sz="1200" dirty="0" smtClean="0">
                <a:latin typeface="+mn-ea"/>
              </a:rPr>
              <a:t>파일을 활용한 검색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&gt; CSS       </a:t>
            </a:r>
            <a:endParaRPr lang="ko-KR" altLang="en-US" sz="1200" dirty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415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03BD18C-7E31-41D5-9B6E-0197B2C6D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46691"/>
            <a:ext cx="2465459" cy="46085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803BD18C-7E31-41D5-9B6E-0197B2C6D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58" y="1246691"/>
            <a:ext cx="2333672" cy="46085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803BD18C-7E31-41D5-9B6E-0197B2C6D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246691"/>
            <a:ext cx="3168352" cy="460851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39552" y="3356992"/>
            <a:ext cx="2393451" cy="2498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010958" y="1230288"/>
            <a:ext cx="2315496" cy="4624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423799" y="1238527"/>
            <a:ext cx="1884505" cy="1686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17507" y="2780929"/>
            <a:ext cx="1290197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39552" y="6021288"/>
            <a:ext cx="435522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 Box 9">
            <a:extLst>
              <a:ext uri="{FF2B5EF4-FFF2-40B4-BE49-F238E27FC236}">
                <a16:creationId xmlns="" xmlns:a16="http://schemas.microsoft.com/office/drawing/2014/main" id="{554468E5-C31E-416A-B03E-91C2B238A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5744" y="5847074"/>
            <a:ext cx="2736304" cy="43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300" dirty="0" smtClean="0">
                <a:solidFill>
                  <a:srgbClr val="EA5C5B"/>
                </a:solidFill>
                <a:latin typeface="+mj-lt"/>
                <a:ea typeface="맑은 고딕" pitchFamily="50" charset="-127"/>
                <a:cs typeface="굴림" pitchFamily="50" charset="-127"/>
              </a:rPr>
              <a:t>지도 </a:t>
            </a:r>
            <a:r>
              <a:rPr kumimoji="1" lang="ko-KR" altLang="en-US" sz="1300" dirty="0" err="1" smtClean="0">
                <a:solidFill>
                  <a:srgbClr val="EA5C5B"/>
                </a:solidFill>
                <a:latin typeface="+mj-lt"/>
                <a:ea typeface="맑은 고딕" pitchFamily="50" charset="-127"/>
                <a:cs typeface="굴림" pitchFamily="50" charset="-127"/>
              </a:rPr>
              <a:t>선택시</a:t>
            </a:r>
            <a:r>
              <a:rPr kumimoji="1" lang="ko-KR" altLang="en-US" sz="1300" dirty="0" smtClean="0">
                <a:solidFill>
                  <a:srgbClr val="EA5C5B"/>
                </a:solidFill>
                <a:latin typeface="+mj-lt"/>
                <a:ea typeface="맑은 고딕" pitchFamily="50" charset="-127"/>
                <a:cs typeface="굴림" pitchFamily="50" charset="-127"/>
              </a:rPr>
              <a:t> 해당 </a:t>
            </a:r>
            <a:r>
              <a:rPr kumimoji="1" lang="en-US" altLang="ko-KR" sz="1300" dirty="0" smtClean="0">
                <a:solidFill>
                  <a:srgbClr val="EA5C5B"/>
                </a:solidFill>
                <a:latin typeface="+mj-lt"/>
                <a:ea typeface="맑은 고딕" pitchFamily="50" charset="-127"/>
                <a:cs typeface="굴림" pitchFamily="50" charset="-127"/>
              </a:rPr>
              <a:t>Controller </a:t>
            </a:r>
            <a:r>
              <a:rPr kumimoji="1" lang="ko-KR" altLang="en-US" sz="1300" dirty="0" smtClean="0">
                <a:solidFill>
                  <a:srgbClr val="EA5C5B"/>
                </a:solidFill>
                <a:latin typeface="+mj-lt"/>
                <a:ea typeface="맑은 고딕" pitchFamily="50" charset="-127"/>
                <a:cs typeface="굴림" pitchFamily="50" charset="-127"/>
              </a:rPr>
              <a:t>로 이동</a:t>
            </a:r>
            <a:endParaRPr kumimoji="1" lang="en-US" altLang="ko-KR" sz="1300" dirty="0">
              <a:solidFill>
                <a:srgbClr val="EA5C5B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17282" y="3039926"/>
            <a:ext cx="3115158" cy="28071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39552" y="6285274"/>
            <a:ext cx="435522" cy="1440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 Box 9">
            <a:extLst>
              <a:ext uri="{FF2B5EF4-FFF2-40B4-BE49-F238E27FC236}">
                <a16:creationId xmlns="" xmlns:a16="http://schemas.microsoft.com/office/drawing/2014/main" id="{554468E5-C31E-416A-B03E-91C2B238A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5743" y="6099752"/>
            <a:ext cx="5869117" cy="43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ko-KR" altLang="en-US" sz="1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검색시</a:t>
            </a:r>
            <a:r>
              <a:rPr kumimoji="1" lang="en-US" altLang="ko-KR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검색 또는</a:t>
            </a:r>
            <a:r>
              <a:rPr kumimoji="1" lang="en-US" altLang="ko-KR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시</a:t>
            </a:r>
            <a:r>
              <a:rPr kumimoji="1" lang="en-US" altLang="ko-KR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/</a:t>
            </a:r>
            <a:r>
              <a:rPr kumimoji="1" lang="ko-KR" altLang="en-US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도</a:t>
            </a:r>
            <a:r>
              <a:rPr kumimoji="1" lang="en-US" altLang="ko-KR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시</a:t>
            </a:r>
            <a:r>
              <a:rPr kumimoji="1" lang="en-US" altLang="ko-KR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/</a:t>
            </a:r>
            <a:r>
              <a:rPr kumimoji="1" lang="ko-KR" altLang="en-US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구 선택하여 병원 </a:t>
            </a:r>
            <a:r>
              <a:rPr kumimoji="1" lang="ko-KR" altLang="en-US" sz="1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검색시</a:t>
            </a:r>
            <a:r>
              <a:rPr kumimoji="1" lang="ko-KR" altLang="en-US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Controller</a:t>
            </a:r>
            <a:r>
              <a:rPr kumimoji="1" lang="ko-KR" altLang="en-US" sz="1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로 이동 </a:t>
            </a:r>
            <a:endParaRPr kumimoji="1" lang="en-US" altLang="ko-KR" sz="13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515337" y="548680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48186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04</a:t>
            </a:r>
            <a:r>
              <a:rPr kumimoji="1" lang="ko-KR" altLang="en-US" sz="2800" dirty="0" smtClean="0">
                <a:cs typeface="굴림" pitchFamily="50" charset="-127"/>
              </a:rPr>
              <a:t>  구현 </a:t>
            </a:r>
            <a:r>
              <a:rPr kumimoji="1" lang="en-US" altLang="ko-KR" sz="2000" dirty="0" smtClean="0">
                <a:cs typeface="굴림" pitchFamily="50" charset="-127"/>
              </a:rPr>
              <a:t>(final</a:t>
            </a:r>
            <a:r>
              <a:rPr kumimoji="1" lang="ko-KR" altLang="en-US" sz="2000" dirty="0" smtClean="0">
                <a:cs typeface="굴림" pitchFamily="50" charset="-127"/>
              </a:rPr>
              <a:t> 프로젝트 </a:t>
            </a:r>
            <a:r>
              <a:rPr kumimoji="1" lang="en-US" altLang="ko-KR" sz="2000" dirty="0" smtClean="0">
                <a:cs typeface="굴림" pitchFamily="50" charset="-127"/>
              </a:rPr>
              <a:t>– </a:t>
            </a:r>
            <a:r>
              <a:rPr kumimoji="1" lang="ko-KR" altLang="en-US" sz="2000" dirty="0" smtClean="0">
                <a:cs typeface="굴림" pitchFamily="50" charset="-127"/>
              </a:rPr>
              <a:t>병원 지도 및 조건 검색 </a:t>
            </a:r>
            <a:r>
              <a:rPr kumimoji="1" lang="en-US" altLang="ko-KR" sz="2000" dirty="0" smtClean="0">
                <a:cs typeface="굴림" pitchFamily="50" charset="-127"/>
              </a:rPr>
              <a:t>Controller)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7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527255" y="836712"/>
            <a:ext cx="8121607" cy="5985353"/>
            <a:chOff x="527255" y="836712"/>
            <a:chExt cx="8121607" cy="5985353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803BD18C-7E31-41D5-9B6E-0197B2C6D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268760"/>
              <a:ext cx="3888432" cy="460851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803BD18C-7E31-41D5-9B6E-0197B2C6D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509" y="2722504"/>
              <a:ext cx="3992307" cy="17010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803BD18C-7E31-41D5-9B6E-0197B2C6D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509" y="836712"/>
              <a:ext cx="3992308" cy="17688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803BD18C-7E31-41D5-9B6E-0197B2C6D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0574" y="4509120"/>
              <a:ext cx="3959243" cy="170102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539552" y="1371257"/>
              <a:ext cx="3888431" cy="2129751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611269" y="3683409"/>
              <a:ext cx="1728483" cy="1401775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cxnSp>
          <p:nvCxnSpPr>
            <p:cNvPr id="3" name="구부러진 연결선 2"/>
            <p:cNvCxnSpPr/>
            <p:nvPr/>
          </p:nvCxnSpPr>
          <p:spPr>
            <a:xfrm flipV="1">
              <a:off x="2339752" y="2223487"/>
              <a:ext cx="2493490" cy="2200042"/>
            </a:xfrm>
            <a:prstGeom prst="bentConnector3">
              <a:avLst>
                <a:gd name="adj1" fmla="val 99886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4427984" y="2996952"/>
              <a:ext cx="8640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4716017" y="908720"/>
              <a:ext cx="504056" cy="131476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5292080" y="2780929"/>
              <a:ext cx="504057" cy="136815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6012160" y="5013175"/>
              <a:ext cx="288032" cy="1080121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5544108" y="2790099"/>
              <a:ext cx="252029" cy="206853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803BD18C-7E31-41D5-9B6E-0197B2C6D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55" y="5229200"/>
              <a:ext cx="3900729" cy="144016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527255" y="5229200"/>
              <a:ext cx="3900728" cy="1401775"/>
            </a:xfrm>
            <a:prstGeom prst="rect">
              <a:avLst/>
            </a:prstGeom>
            <a:noFill/>
            <a:ln w="444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4527508" y="4808368"/>
              <a:ext cx="3992307" cy="1401775"/>
            </a:xfrm>
            <a:prstGeom prst="rect">
              <a:avLst/>
            </a:prstGeom>
            <a:noFill/>
            <a:ln w="444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cxnSp>
          <p:nvCxnSpPr>
            <p:cNvPr id="30" name="꺾인 연결선 29"/>
            <p:cNvCxnSpPr/>
            <p:nvPr/>
          </p:nvCxnSpPr>
          <p:spPr>
            <a:xfrm flipV="1">
              <a:off x="2477619" y="5013175"/>
              <a:ext cx="2082955" cy="216025"/>
            </a:xfrm>
            <a:prstGeom prst="bentConnector3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22" idx="3"/>
            </p:cNvCxnSpPr>
            <p:nvPr/>
          </p:nvCxnSpPr>
          <p:spPr>
            <a:xfrm>
              <a:off x="5796137" y="2893526"/>
              <a:ext cx="360039" cy="211964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755575" y="6093295"/>
              <a:ext cx="3672407" cy="342657"/>
            </a:xfrm>
            <a:prstGeom prst="rect">
              <a:avLst/>
            </a:prstGeom>
            <a:noFill/>
            <a:ln w="444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29" name="구부러진 연결선 2"/>
            <p:cNvCxnSpPr>
              <a:stCxn id="27" idx="3"/>
            </p:cNvCxnSpPr>
            <p:nvPr/>
          </p:nvCxnSpPr>
          <p:spPr>
            <a:xfrm flipV="1">
              <a:off x="4427982" y="2223487"/>
              <a:ext cx="657286" cy="4041137"/>
            </a:xfrm>
            <a:prstGeom prst="bentConnector2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구부러진 연결선 2"/>
            <p:cNvCxnSpPr/>
            <p:nvPr/>
          </p:nvCxnSpPr>
          <p:spPr>
            <a:xfrm rot="5400000" flipH="1" flipV="1">
              <a:off x="3915081" y="4608131"/>
              <a:ext cx="2267944" cy="1242138"/>
            </a:xfrm>
            <a:prstGeom prst="bentConnector3">
              <a:avLst>
                <a:gd name="adj1" fmla="val 601"/>
              </a:avLst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구부러진 연결선 2"/>
            <p:cNvCxnSpPr/>
            <p:nvPr/>
          </p:nvCxnSpPr>
          <p:spPr>
            <a:xfrm flipV="1">
              <a:off x="4427984" y="6093297"/>
              <a:ext cx="1728192" cy="342655"/>
            </a:xfrm>
            <a:prstGeom prst="bentConnector3">
              <a:avLst>
                <a:gd name="adj1" fmla="val 100051"/>
              </a:avLst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4608004" y="6558967"/>
              <a:ext cx="504056" cy="72008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1" name="Text Box 9">
              <a:extLst>
                <a:ext uri="{FF2B5EF4-FFF2-40B4-BE49-F238E27FC236}">
                  <a16:creationId xmlns="" xmlns:a16="http://schemas.microsoft.com/office/drawing/2014/main" id="{554468E5-C31E-416A-B03E-91C2B238A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268" y="6329622"/>
              <a:ext cx="605963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1300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시</a:t>
              </a:r>
              <a:r>
                <a:rPr kumimoji="1" lang="en-US" altLang="ko-KR" sz="1300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/</a:t>
              </a:r>
              <a:r>
                <a:rPr kumimoji="1" lang="ko-KR" altLang="en-US" sz="1300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도 </a:t>
              </a:r>
            </a:p>
          </p:txBody>
        </p:sp>
        <p:sp>
          <p:nvSpPr>
            <p:cNvPr id="43" name="Text Box 9">
              <a:extLst>
                <a:ext uri="{FF2B5EF4-FFF2-40B4-BE49-F238E27FC236}">
                  <a16:creationId xmlns="" xmlns:a16="http://schemas.microsoft.com/office/drawing/2014/main" id="{554468E5-C31E-416A-B03E-91C2B238A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8204" y="6329621"/>
              <a:ext cx="605963" cy="434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13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시</a:t>
              </a:r>
              <a:r>
                <a:rPr kumimoji="1" lang="en-US" altLang="ko-KR" sz="13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/</a:t>
              </a:r>
              <a:r>
                <a:rPr kumimoji="1" lang="ko-KR" altLang="en-US" sz="13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구</a:t>
              </a:r>
              <a:r>
                <a:rPr kumimoji="1" lang="ko-KR" altLang="en-US" sz="13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5904147" y="6558164"/>
              <a:ext cx="504057" cy="7519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7129624" y="6549391"/>
              <a:ext cx="511126" cy="75192"/>
            </a:xfrm>
            <a:prstGeom prst="rect">
              <a:avLst/>
            </a:prstGeom>
            <a:noFill/>
            <a:ln w="444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6" name="Text Box 9">
              <a:extLst>
                <a:ext uri="{FF2B5EF4-FFF2-40B4-BE49-F238E27FC236}">
                  <a16:creationId xmlns="" xmlns:a16="http://schemas.microsoft.com/office/drawing/2014/main" id="{554468E5-C31E-416A-B03E-91C2B238A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0750" y="6329620"/>
              <a:ext cx="1008112" cy="434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en-US" sz="1300" dirty="0" smtClean="0">
                  <a:solidFill>
                    <a:srgbClr val="DBAFB8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해당 쿼리 </a:t>
              </a:r>
            </a:p>
          </p:txBody>
        </p:sp>
      </p:grpSp>
      <p:sp>
        <p:nvSpPr>
          <p:cNvPr id="34" name="제목 1"/>
          <p:cNvSpPr txBox="1">
            <a:spLocks/>
          </p:cNvSpPr>
          <p:nvPr/>
        </p:nvSpPr>
        <p:spPr>
          <a:xfrm>
            <a:off x="525621" y="17992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48186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04</a:t>
            </a:r>
            <a:r>
              <a:rPr kumimoji="1" lang="ko-KR" altLang="en-US" sz="2800" dirty="0" smtClean="0">
                <a:cs typeface="굴림" pitchFamily="50" charset="-127"/>
              </a:rPr>
              <a:t>  구현 </a:t>
            </a:r>
            <a:r>
              <a:rPr kumimoji="1" lang="en-US" altLang="ko-KR" sz="2000" dirty="0" smtClean="0">
                <a:cs typeface="굴림" pitchFamily="50" charset="-127"/>
              </a:rPr>
              <a:t>(final</a:t>
            </a:r>
            <a:r>
              <a:rPr kumimoji="1" lang="ko-KR" altLang="en-US" sz="2000" dirty="0" smtClean="0">
                <a:cs typeface="굴림" pitchFamily="50" charset="-127"/>
              </a:rPr>
              <a:t> 프로젝트 </a:t>
            </a:r>
            <a:r>
              <a:rPr kumimoji="1" lang="en-US" altLang="ko-KR" sz="2000" dirty="0" smtClean="0">
                <a:cs typeface="굴림" pitchFamily="50" charset="-127"/>
              </a:rPr>
              <a:t>– Ajax</a:t>
            </a:r>
            <a:r>
              <a:rPr kumimoji="1" lang="ko-KR" altLang="en-US" sz="2000" dirty="0" smtClean="0">
                <a:cs typeface="굴림" pitchFamily="50" charset="-127"/>
              </a:rPr>
              <a:t>를 활용한 동적 페이지 구현</a:t>
            </a:r>
            <a:r>
              <a:rPr kumimoji="1" lang="en-US" altLang="ko-KR" sz="2000" dirty="0" smtClean="0">
                <a:cs typeface="굴림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37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251520" y="188640"/>
            <a:ext cx="8760015" cy="6283419"/>
            <a:chOff x="251520" y="188640"/>
            <a:chExt cx="8760015" cy="6283419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3F327292-A64B-499E-97C1-C426EB05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431" y="3525064"/>
              <a:ext cx="5239103" cy="294699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3F327292-A64B-499E-97C1-C426EB05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1436832"/>
              <a:ext cx="4113195" cy="417646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3F327292-A64B-499E-97C1-C426EB05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432" y="188640"/>
              <a:ext cx="5239103" cy="313670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539553" y="2436132"/>
              <a:ext cx="2592288" cy="776844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4644008" y="1196752"/>
              <a:ext cx="4176464" cy="2088232"/>
            </a:xfrm>
            <a:prstGeom prst="rect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cxnSp>
          <p:nvCxnSpPr>
            <p:cNvPr id="3" name="꺾인 연결선 2"/>
            <p:cNvCxnSpPr/>
            <p:nvPr/>
          </p:nvCxnSpPr>
          <p:spPr>
            <a:xfrm flipV="1">
              <a:off x="1835697" y="1916832"/>
              <a:ext cx="2808311" cy="519300"/>
            </a:xfrm>
            <a:prstGeom prst="bentConnector3">
              <a:avLst>
                <a:gd name="adj1" fmla="val -161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7380312" y="188640"/>
              <a:ext cx="792088" cy="216024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539552" y="3230926"/>
              <a:ext cx="3528391" cy="774138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236A7E2E-5A09-43DB-803F-FB6F2AC163CF}"/>
                </a:ext>
              </a:extLst>
            </p:cNvPr>
            <p:cNvSpPr/>
            <p:nvPr/>
          </p:nvSpPr>
          <p:spPr>
            <a:xfrm>
              <a:off x="4860031" y="4509120"/>
              <a:ext cx="504057" cy="1224136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cxnSp>
          <p:nvCxnSpPr>
            <p:cNvPr id="17" name="꺾인 연결선 16"/>
            <p:cNvCxnSpPr>
              <a:stCxn id="11" idx="3"/>
              <a:endCxn id="7" idx="3"/>
            </p:cNvCxnSpPr>
            <p:nvPr/>
          </p:nvCxnSpPr>
          <p:spPr>
            <a:xfrm>
              <a:off x="8172400" y="296652"/>
              <a:ext cx="839134" cy="4701910"/>
            </a:xfrm>
            <a:prstGeom prst="bentConnector3">
              <a:avLst>
                <a:gd name="adj1" fmla="val 98773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7" idx="3"/>
            </p:cNvCxnSpPr>
            <p:nvPr/>
          </p:nvCxnSpPr>
          <p:spPr>
            <a:xfrm flipH="1" flipV="1">
              <a:off x="5364088" y="4998561"/>
              <a:ext cx="3647446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/>
            <p:nvPr/>
          </p:nvCxnSpPr>
          <p:spPr>
            <a:xfrm>
              <a:off x="4067943" y="3762011"/>
              <a:ext cx="1041983" cy="747109"/>
            </a:xfrm>
            <a:prstGeom prst="bentConnector3">
              <a:avLst>
                <a:gd name="adj1" fmla="val 99807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537296" y="827420"/>
              <a:ext cx="1296144" cy="36933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accent1"/>
                  </a:solidFill>
                </a:rPr>
                <a:t>검색</a:t>
              </a:r>
              <a:r>
                <a:rPr lang="en-US" altLang="ko-KR" b="1" dirty="0" smtClean="0">
                  <a:solidFill>
                    <a:schemeClr val="accent1"/>
                  </a:solidFill>
                </a:rPr>
                <a:t>X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80312" y="4012134"/>
              <a:ext cx="1296144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FF0000"/>
                  </a:solidFill>
                </a:rPr>
                <a:t>검색</a:t>
              </a:r>
              <a:r>
                <a:rPr lang="en-US" altLang="ko-KR" b="1" dirty="0">
                  <a:solidFill>
                    <a:srgbClr val="FF0000"/>
                  </a:solidFill>
                </a:rPr>
                <a:t>O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9" name="제목 1"/>
          <p:cNvSpPr txBox="1">
            <a:spLocks/>
          </p:cNvSpPr>
          <p:nvPr/>
        </p:nvSpPr>
        <p:spPr>
          <a:xfrm>
            <a:off x="251520" y="444543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48186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marL="514350" indent="-514350">
              <a:buAutoNum type="arabicPlain" startAt="4"/>
            </a:pPr>
            <a:r>
              <a:rPr kumimoji="1" lang="ko-KR" altLang="en-US" sz="2800" dirty="0" smtClean="0">
                <a:cs typeface="굴림" pitchFamily="50" charset="-127"/>
              </a:rPr>
              <a:t>구현 </a:t>
            </a:r>
            <a:endParaRPr kumimoji="1" lang="en-US" altLang="ko-KR" sz="2800" dirty="0" smtClean="0">
              <a:cs typeface="굴림" pitchFamily="50" charset="-127"/>
            </a:endParaRPr>
          </a:p>
          <a:p>
            <a:r>
              <a:rPr kumimoji="1" lang="en-US" altLang="ko-KR" sz="2000" dirty="0" smtClean="0">
                <a:cs typeface="굴림" pitchFamily="50" charset="-127"/>
              </a:rPr>
              <a:t>          </a:t>
            </a:r>
            <a:r>
              <a:rPr kumimoji="1" lang="en-US" altLang="ko-KR" sz="1400" dirty="0" smtClean="0">
                <a:cs typeface="굴림" pitchFamily="50" charset="-127"/>
              </a:rPr>
              <a:t>(final</a:t>
            </a:r>
            <a:r>
              <a:rPr kumimoji="1" lang="ko-KR" altLang="en-US" sz="1400" dirty="0" smtClean="0">
                <a:cs typeface="굴림" pitchFamily="50" charset="-127"/>
              </a:rPr>
              <a:t> 프로젝트 </a:t>
            </a:r>
            <a:r>
              <a:rPr kumimoji="1" lang="en-US" altLang="ko-KR" sz="1400" dirty="0" smtClean="0">
                <a:cs typeface="굴림" pitchFamily="50" charset="-127"/>
              </a:rPr>
              <a:t>– </a:t>
            </a:r>
            <a:r>
              <a:rPr kumimoji="1" lang="ko-KR" altLang="en-US" sz="1400" dirty="0" smtClean="0">
                <a:cs typeface="굴림" pitchFamily="50" charset="-127"/>
              </a:rPr>
              <a:t>검색 리스트</a:t>
            </a:r>
            <a:r>
              <a:rPr kumimoji="1" lang="en-US" altLang="ko-KR" sz="1400" dirty="0" smtClean="0">
                <a:cs typeface="굴림" pitchFamily="50" charset="-127"/>
              </a:rPr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392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06E626D-5873-4F47-87C9-764F9AEDA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640960" cy="52565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11560" y="5661248"/>
            <a:ext cx="4464496" cy="360040"/>
          </a:xfrm>
          <a:prstGeom prst="rect">
            <a:avLst/>
          </a:prstGeom>
          <a:noFill/>
          <a:ln w="38100">
            <a:solidFill>
              <a:srgbClr val="F48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25621" y="179922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48186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04</a:t>
            </a:r>
            <a:r>
              <a:rPr kumimoji="1" lang="ko-KR" altLang="en-US" sz="2800" dirty="0" smtClean="0">
                <a:cs typeface="굴림" pitchFamily="50" charset="-127"/>
              </a:rPr>
              <a:t>  구현 </a:t>
            </a:r>
            <a:r>
              <a:rPr kumimoji="1" lang="en-US" altLang="ko-KR" sz="2000" dirty="0" smtClean="0">
                <a:cs typeface="굴림" pitchFamily="50" charset="-127"/>
              </a:rPr>
              <a:t>(final</a:t>
            </a:r>
            <a:r>
              <a:rPr kumimoji="1" lang="ko-KR" altLang="en-US" sz="2000" dirty="0" smtClean="0">
                <a:cs typeface="굴림" pitchFamily="50" charset="-127"/>
              </a:rPr>
              <a:t> 프로젝트 </a:t>
            </a:r>
            <a:r>
              <a:rPr kumimoji="1" lang="en-US" altLang="ko-KR" sz="2000" dirty="0" smtClean="0">
                <a:cs typeface="굴림" pitchFamily="50" charset="-127"/>
              </a:rPr>
              <a:t>– SVG </a:t>
            </a:r>
            <a:r>
              <a:rPr kumimoji="1" lang="ko-KR" altLang="en-US" sz="2000" dirty="0" smtClean="0">
                <a:cs typeface="굴림" pitchFamily="50" charset="-127"/>
              </a:rPr>
              <a:t>파일을 활용한 검색</a:t>
            </a:r>
            <a:r>
              <a:rPr kumimoji="1" lang="en-US" altLang="ko-KR" sz="2000" dirty="0" smtClean="0">
                <a:cs typeface="굴림" pitchFamily="50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1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EBEB3ED-B99F-483D-B415-EEB898226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87880"/>
            <a:ext cx="3649088" cy="4608512"/>
          </a:xfrm>
          <a:prstGeom prst="rect">
            <a:avLst/>
          </a:prstGeom>
          <a:ln w="38100"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EBEB3ED-B99F-483D-B415-EEB898226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68760"/>
            <a:ext cx="3672408" cy="4608512"/>
          </a:xfrm>
          <a:prstGeom prst="rect">
            <a:avLst/>
          </a:prstGeom>
          <a:ln w="38100">
            <a:noFill/>
          </a:ln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642877" y="462304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48186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04</a:t>
            </a:r>
            <a:r>
              <a:rPr kumimoji="1" lang="ko-KR" altLang="en-US" sz="2800" dirty="0" smtClean="0">
                <a:cs typeface="굴림" pitchFamily="50" charset="-127"/>
              </a:rPr>
              <a:t>  구현 </a:t>
            </a:r>
            <a:r>
              <a:rPr kumimoji="1" lang="en-US" altLang="ko-KR" sz="2000" dirty="0" smtClean="0">
                <a:cs typeface="굴림" pitchFamily="50" charset="-127"/>
              </a:rPr>
              <a:t>(final</a:t>
            </a:r>
            <a:r>
              <a:rPr kumimoji="1" lang="ko-KR" altLang="en-US" sz="2000" dirty="0" smtClean="0">
                <a:cs typeface="굴림" pitchFamily="50" charset="-127"/>
              </a:rPr>
              <a:t> 프로젝트 </a:t>
            </a:r>
            <a:r>
              <a:rPr kumimoji="1" lang="en-US" altLang="ko-KR" sz="2000" dirty="0" smtClean="0">
                <a:cs typeface="굴림" pitchFamily="50" charset="-127"/>
              </a:rPr>
              <a:t>– CSS)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4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054005" y="2440013"/>
            <a:ext cx="3528392" cy="584775"/>
            <a:chOff x="2799221" y="2268161"/>
            <a:chExt cx="3528392" cy="5847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519301" y="2329715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24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개발 배경</a:t>
              </a:r>
              <a:endParaRPr kumimoji="1" lang="en-US" altLang="ko-KR" sz="2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799221" y="2268161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8" name="Text Box 9">
            <a:extLst>
              <a:ext uri="{FF2B5EF4-FFF2-40B4-BE49-F238E27FC236}">
                <a16:creationId xmlns="" xmlns:a16="http://schemas.microsoft.com/office/drawing/2014/main" id="{747CEF6D-07C0-45CD-8C53-B53DA2A46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875" y="3356992"/>
            <a:ext cx="4032448" cy="10156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ctr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200" dirty="0" smtClean="0">
                <a:latin typeface="+mj-lt"/>
                <a:ea typeface="맑은 고딕" pitchFamily="50" charset="-127"/>
                <a:cs typeface="굴림" pitchFamily="50" charset="-127"/>
              </a:rPr>
              <a:t>반려동물을 </a:t>
            </a:r>
            <a:r>
              <a:rPr kumimoji="1" lang="ko-KR" altLang="en-US" sz="1200" dirty="0" smtClean="0">
                <a:latin typeface="+mj-lt"/>
                <a:ea typeface="맑은 고딕" pitchFamily="50" charset="-127"/>
                <a:cs typeface="굴림" pitchFamily="50" charset="-127"/>
              </a:rPr>
              <a:t>키우거나</a:t>
            </a:r>
            <a:r>
              <a:rPr kumimoji="1" lang="en-US" altLang="ko-KR" sz="1200" dirty="0" smtClean="0">
                <a:latin typeface="+mj-lt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sz="1200" dirty="0" smtClean="0"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200" dirty="0" smtClean="0">
                <a:latin typeface="+mj-lt"/>
                <a:ea typeface="맑은 고딕" pitchFamily="50" charset="-127"/>
                <a:cs typeface="굴림" pitchFamily="50" charset="-127"/>
              </a:rPr>
              <a:t>키우고 싶어하는 사람들이 늘어나 </a:t>
            </a:r>
            <a:r>
              <a:rPr kumimoji="1" lang="ko-KR" altLang="en-US" sz="12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반려동물의 사업은 커지고 있는 </a:t>
            </a:r>
            <a:r>
              <a:rPr kumimoji="1" lang="ko-KR" altLang="en-US" sz="12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반면</a:t>
            </a:r>
            <a:r>
              <a:rPr kumimoji="1" lang="en-US" altLang="ko-KR" sz="12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sz="12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2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동물병원 진료</a:t>
            </a:r>
            <a:r>
              <a:rPr kumimoji="1" lang="en-US" altLang="ko-KR" sz="12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/</a:t>
            </a:r>
            <a:r>
              <a:rPr kumimoji="1" lang="ko-KR" altLang="en-US" sz="12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수술비의 정보는 </a:t>
            </a:r>
            <a:r>
              <a:rPr kumimoji="1" lang="ko-KR" altLang="en-US" sz="1200" b="1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커지는 반려동물 산업에 비해 정보가 많이 없다</a:t>
            </a:r>
            <a:r>
              <a:rPr kumimoji="1" lang="ko-KR" altLang="en-US" sz="1200" dirty="0" smtClean="0">
                <a:latin typeface="+mj-lt"/>
                <a:ea typeface="맑은 고딕" pitchFamily="50" charset="-127"/>
                <a:cs typeface="굴림" pitchFamily="50" charset="-127"/>
              </a:rPr>
              <a:t>는 것을 발견 하게 되어 </a:t>
            </a:r>
            <a:r>
              <a:rPr kumimoji="1" lang="ko-KR" altLang="en-US" sz="12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반려동물</a:t>
            </a:r>
            <a:r>
              <a:rPr kumimoji="1" lang="en-US" altLang="ko-KR" sz="1200" dirty="0" smtClean="0">
                <a:latin typeface="+mj-lt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200" dirty="0" smtClean="0">
                <a:latin typeface="+mj-lt"/>
                <a:ea typeface="맑은 고딕" pitchFamily="50" charset="-127"/>
                <a:cs typeface="굴림" pitchFamily="50" charset="-127"/>
              </a:rPr>
              <a:t>강아지</a:t>
            </a:r>
            <a:r>
              <a:rPr kumimoji="1" lang="en-US" altLang="ko-KR" sz="1200" dirty="0" smtClean="0">
                <a:latin typeface="+mj-lt"/>
                <a:ea typeface="맑은 고딕" pitchFamily="50" charset="-127"/>
                <a:cs typeface="굴림" pitchFamily="50" charset="-127"/>
              </a:rPr>
              <a:t>(40</a:t>
            </a:r>
            <a:r>
              <a:rPr kumimoji="1" lang="ko-KR" altLang="en-US" sz="1200" dirty="0" smtClean="0">
                <a:latin typeface="+mj-lt"/>
                <a:ea typeface="맑은 고딕" pitchFamily="50" charset="-127"/>
                <a:cs typeface="굴림" pitchFamily="50" charset="-127"/>
              </a:rPr>
              <a:t>개</a:t>
            </a:r>
            <a:r>
              <a:rPr kumimoji="1" lang="en-US" altLang="ko-KR" sz="1200" dirty="0" smtClean="0">
                <a:latin typeface="+mj-lt"/>
                <a:ea typeface="맑은 고딕" pitchFamily="50" charset="-127"/>
                <a:cs typeface="굴림" pitchFamily="50" charset="-127"/>
              </a:rPr>
              <a:t>)/</a:t>
            </a:r>
            <a:r>
              <a:rPr kumimoji="1" lang="ko-KR" altLang="en-US" sz="1200" dirty="0" smtClean="0">
                <a:latin typeface="+mj-lt"/>
                <a:ea typeface="맑은 고딕" pitchFamily="50" charset="-127"/>
                <a:cs typeface="굴림" pitchFamily="50" charset="-127"/>
              </a:rPr>
              <a:t>고양이</a:t>
            </a:r>
            <a:r>
              <a:rPr kumimoji="1" lang="en-US" altLang="ko-KR" sz="1200" dirty="0" smtClean="0">
                <a:latin typeface="+mj-lt"/>
                <a:ea typeface="맑은 고딕" pitchFamily="50" charset="-127"/>
                <a:cs typeface="굴림" pitchFamily="50" charset="-127"/>
              </a:rPr>
              <a:t>(39</a:t>
            </a:r>
            <a:r>
              <a:rPr kumimoji="1" lang="ko-KR" altLang="en-US" sz="1200" dirty="0" smtClean="0">
                <a:latin typeface="+mj-lt"/>
                <a:ea typeface="맑은 고딕" pitchFamily="50" charset="-127"/>
                <a:cs typeface="굴림" pitchFamily="50" charset="-127"/>
              </a:rPr>
              <a:t>개</a:t>
            </a:r>
            <a:r>
              <a:rPr kumimoji="1" lang="en-US" altLang="ko-KR" sz="1200" dirty="0" smtClean="0">
                <a:latin typeface="+mj-lt"/>
                <a:ea typeface="맑은 고딕" pitchFamily="50" charset="-127"/>
                <a:cs typeface="굴림" pitchFamily="50" charset="-127"/>
              </a:rPr>
              <a:t>))</a:t>
            </a:r>
            <a:r>
              <a:rPr kumimoji="1" lang="ko-KR" altLang="en-US" sz="1200" dirty="0" smtClean="0">
                <a:latin typeface="+mj-lt"/>
                <a:ea typeface="맑은 고딕" pitchFamily="50" charset="-127"/>
                <a:cs typeface="굴림" pitchFamily="50" charset="-127"/>
              </a:rPr>
              <a:t>의 진료명과 </a:t>
            </a:r>
            <a:r>
              <a:rPr kumimoji="1" lang="ko-KR" altLang="en-US" sz="12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가격 정보 안내 사이트 </a:t>
            </a:r>
            <a:r>
              <a:rPr kumimoji="1" lang="ko-KR" altLang="en-US" sz="1200" dirty="0" smtClean="0">
                <a:latin typeface="+mj-lt"/>
                <a:ea typeface="맑은 고딕" pitchFamily="50" charset="-127"/>
                <a:cs typeface="굴림" pitchFamily="50" charset="-127"/>
              </a:rPr>
              <a:t>프로젝트 기획</a:t>
            </a:r>
            <a:endParaRPr kumimoji="1" lang="en-US" altLang="ko-KR" sz="1200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B896F589-EEBF-471E-AF42-0F3ABDB243B9}"/>
              </a:ext>
            </a:extLst>
          </p:cNvPr>
          <p:cNvGrpSpPr/>
          <p:nvPr/>
        </p:nvGrpSpPr>
        <p:grpSpPr>
          <a:xfrm>
            <a:off x="3054005" y="2440013"/>
            <a:ext cx="3528392" cy="584775"/>
            <a:chOff x="2799221" y="2268161"/>
            <a:chExt cx="3528392" cy="584775"/>
          </a:xfrm>
        </p:grpSpPr>
        <p:sp>
          <p:nvSpPr>
            <p:cNvPr id="14" name="Text Box 5">
              <a:extLst>
                <a:ext uri="{FF2B5EF4-FFF2-40B4-BE49-F238E27FC236}">
                  <a16:creationId xmlns="" xmlns:a16="http://schemas.microsoft.com/office/drawing/2014/main" id="{88B144EE-94A9-4E3A-8F89-BC63B77B5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301" y="2329715"/>
              <a:ext cx="280831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0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개발 환경 및 일정표</a:t>
              </a:r>
              <a:endParaRPr kumimoji="1" lang="en-US" altLang="ko-KR" sz="1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 Box 4">
              <a:extLst>
                <a:ext uri="{FF2B5EF4-FFF2-40B4-BE49-F238E27FC236}">
                  <a16:creationId xmlns="" xmlns:a16="http://schemas.microsoft.com/office/drawing/2014/main" id="{BCD6C42F-6534-4E99-960E-3BE7BA1AF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9221" y="2268161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</a:t>
              </a:r>
              <a:r>
                <a:rPr kumimoji="1" lang="en-US" altLang="ko-KR" sz="32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	</a:t>
              </a:r>
              <a:endParaRPr kumimoji="1" lang="ko-KR" altLang="ko-KR" sz="32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59673" y="3024788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+mn-ea"/>
              </a:rPr>
              <a:t>개발 환경</a:t>
            </a:r>
            <a:endParaRPr lang="en-US" altLang="ko-KR" sz="12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latin typeface="+mn-ea"/>
              </a:rPr>
              <a:t>일정</a:t>
            </a:r>
            <a:r>
              <a:rPr lang="ko-KR" altLang="en-US" sz="1200" dirty="0">
                <a:latin typeface="+mn-ea"/>
              </a:rPr>
              <a:t>표</a:t>
            </a:r>
          </a:p>
        </p:txBody>
      </p:sp>
    </p:spTree>
    <p:extLst>
      <p:ext uri="{BB962C8B-B14F-4D97-AF65-F5344CB8AC3E}">
        <p14:creationId xmlns:p14="http://schemas.microsoft.com/office/powerpoint/2010/main" val="10620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개발 </a:t>
            </a:r>
            <a:r>
              <a:rPr lang="ko-KR" altLang="en-US" dirty="0" smtClean="0"/>
              <a:t>환경 </a:t>
            </a:r>
            <a:r>
              <a:rPr lang="en-US" altLang="ko-KR" sz="1400" b="0" dirty="0" smtClean="0">
                <a:latin typeface="+mn-ea"/>
                <a:ea typeface="+mn-ea"/>
              </a:rPr>
              <a:t>Development</a:t>
            </a:r>
            <a:endParaRPr lang="ko-KR" altLang="en-US" sz="1400" b="0" dirty="0">
              <a:latin typeface="+mn-ea"/>
              <a:ea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2900" y="1119769"/>
            <a:ext cx="8712968" cy="5112568"/>
            <a:chOff x="1603527" y="945756"/>
            <a:chExt cx="9779490" cy="4975093"/>
          </a:xfrm>
        </p:grpSpPr>
        <p:sp>
          <p:nvSpPr>
            <p:cNvPr id="21" name="한쪽 모서리가 둥근 사각형 62">
              <a:extLst>
                <a:ext uri="{FF2B5EF4-FFF2-40B4-BE49-F238E27FC236}">
                  <a16:creationId xmlns:a16="http://schemas.microsoft.com/office/drawing/2014/main" xmlns="" id="{F3882154-7D1D-4310-B912-B41083F86009}"/>
                </a:ext>
              </a:extLst>
            </p:cNvPr>
            <p:cNvSpPr/>
            <p:nvPr/>
          </p:nvSpPr>
          <p:spPr>
            <a:xfrm>
              <a:off x="7838492" y="2446459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63">
              <a:extLst>
                <a:ext uri="{FF2B5EF4-FFF2-40B4-BE49-F238E27FC236}">
                  <a16:creationId xmlns:a16="http://schemas.microsoft.com/office/drawing/2014/main" xmlns="" id="{CDE1528B-A0FD-4C38-BC9E-5E9E1CC81492}"/>
                </a:ext>
              </a:extLst>
            </p:cNvPr>
            <p:cNvSpPr/>
            <p:nvPr/>
          </p:nvSpPr>
          <p:spPr>
            <a:xfrm rot="5400000">
              <a:off x="6999316" y="3130059"/>
              <a:ext cx="1664678" cy="1729159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한쪽 모서리가 둥근 사각형 64">
              <a:extLst>
                <a:ext uri="{FF2B5EF4-FFF2-40B4-BE49-F238E27FC236}">
                  <a16:creationId xmlns:a16="http://schemas.microsoft.com/office/drawing/2014/main" xmlns="" id="{54DE54B5-B848-4A79-A7EC-928E9A6AAD75}"/>
                </a:ext>
              </a:extLst>
            </p:cNvPr>
            <p:cNvSpPr/>
            <p:nvPr/>
          </p:nvSpPr>
          <p:spPr>
            <a:xfrm rot="16200000">
              <a:off x="5780763" y="1105507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65">
              <a:extLst>
                <a:ext uri="{FF2B5EF4-FFF2-40B4-BE49-F238E27FC236}">
                  <a16:creationId xmlns:a16="http://schemas.microsoft.com/office/drawing/2014/main" xmlns="" id="{2FF04BCB-5A2C-4AA0-87CC-BAEE54C55910}"/>
                </a:ext>
              </a:extLst>
            </p:cNvPr>
            <p:cNvSpPr/>
            <p:nvPr/>
          </p:nvSpPr>
          <p:spPr>
            <a:xfrm>
              <a:off x="6168970" y="1433141"/>
              <a:ext cx="1664677" cy="1729159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ko-KR" sz="1100" dirty="0">
                <a:solidFill>
                  <a:srgbClr val="F48186"/>
                </a:solidFill>
              </a:endParaRPr>
            </a:p>
          </p:txBody>
        </p:sp>
        <p:sp>
          <p:nvSpPr>
            <p:cNvPr id="25" name="한쪽 모서리가 둥근 사각형 66">
              <a:extLst>
                <a:ext uri="{FF2B5EF4-FFF2-40B4-BE49-F238E27FC236}">
                  <a16:creationId xmlns:a16="http://schemas.microsoft.com/office/drawing/2014/main" xmlns="" id="{155380A6-9546-4344-B986-DB537884309E}"/>
                </a:ext>
              </a:extLst>
            </p:cNvPr>
            <p:cNvSpPr/>
            <p:nvPr/>
          </p:nvSpPr>
          <p:spPr>
            <a:xfrm rot="10800000">
              <a:off x="4480476" y="3158391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67">
              <a:extLst>
                <a:ext uri="{FF2B5EF4-FFF2-40B4-BE49-F238E27FC236}">
                  <a16:creationId xmlns:a16="http://schemas.microsoft.com/office/drawing/2014/main" xmlns="" id="{F3445E46-F0CB-4295-8956-6F47E2F43BC5}"/>
                </a:ext>
              </a:extLst>
            </p:cNvPr>
            <p:cNvSpPr/>
            <p:nvPr/>
          </p:nvSpPr>
          <p:spPr>
            <a:xfrm rot="16200000">
              <a:off x="4512716" y="2258641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한쪽 모서리가 둥근 사각형 68">
              <a:extLst>
                <a:ext uri="{FF2B5EF4-FFF2-40B4-BE49-F238E27FC236}">
                  <a16:creationId xmlns:a16="http://schemas.microsoft.com/office/drawing/2014/main" xmlns="" id="{3C4423B8-8DAA-4566-97E7-BE62AA11B03F}"/>
                </a:ext>
              </a:extLst>
            </p:cNvPr>
            <p:cNvSpPr/>
            <p:nvPr/>
          </p:nvSpPr>
          <p:spPr>
            <a:xfrm rot="5400000">
              <a:off x="6533360" y="4506103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69">
              <a:extLst>
                <a:ext uri="{FF2B5EF4-FFF2-40B4-BE49-F238E27FC236}">
                  <a16:creationId xmlns:a16="http://schemas.microsoft.com/office/drawing/2014/main" xmlns="" id="{4F60A2D1-0ADF-481B-9DA4-FB05183D635C}"/>
                </a:ext>
              </a:extLst>
            </p:cNvPr>
            <p:cNvSpPr/>
            <p:nvPr/>
          </p:nvSpPr>
          <p:spPr>
            <a:xfrm rot="10800000">
              <a:off x="5338219" y="3962320"/>
              <a:ext cx="1664677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1C6079B3-09F6-41BA-9FC2-792411F1851E}"/>
                </a:ext>
              </a:extLst>
            </p:cNvPr>
            <p:cNvSpPr/>
            <p:nvPr/>
          </p:nvSpPr>
          <p:spPr>
            <a:xfrm>
              <a:off x="4931083" y="2378198"/>
              <a:ext cx="104409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prstClr val="white"/>
                  </a:solidFill>
                  <a:latin typeface="+mj-lt"/>
                  <a:ea typeface="Menlo" pitchFamily="49" charset="0"/>
                  <a:cs typeface="Menlo" pitchFamily="49" charset="0"/>
                </a:rPr>
                <a:t>OS</a:t>
              </a:r>
              <a:endParaRPr lang="en-US" altLang="ko-KR" sz="4000" b="1" dirty="0">
                <a:solidFill>
                  <a:prstClr val="white"/>
                </a:solidFill>
                <a:latin typeface="+mj-lt"/>
                <a:ea typeface="Menlo" pitchFamily="49" charset="0"/>
                <a:cs typeface="Menlo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A30820BA-0958-4C69-9CBB-960476CB1ACA}"/>
                </a:ext>
              </a:extLst>
            </p:cNvPr>
            <p:cNvSpPr/>
            <p:nvPr/>
          </p:nvSpPr>
          <p:spPr>
            <a:xfrm>
              <a:off x="1603527" y="2376596"/>
              <a:ext cx="2530999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OS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Mac OS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Window 10</a:t>
              </a: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608A9255-3D68-49C5-BACB-646F1C4B592B}"/>
                </a:ext>
              </a:extLst>
            </p:cNvPr>
            <p:cNvSpPr/>
            <p:nvPr/>
          </p:nvSpPr>
          <p:spPr>
            <a:xfrm>
              <a:off x="8024134" y="945756"/>
              <a:ext cx="2530999" cy="1454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Framework / Tool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Spring framework (JDK1.8vers)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EclipseJEE</a:t>
              </a: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development Tool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Dbeaver</a:t>
              </a: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, SQL Developer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VSCode</a:t>
              </a: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A77FA128-FC2D-4BCB-BCEF-17CF0CD5873C}"/>
                </a:ext>
              </a:extLst>
            </p:cNvPr>
            <p:cNvSpPr/>
            <p:nvPr/>
          </p:nvSpPr>
          <p:spPr>
            <a:xfrm>
              <a:off x="2638820" y="4842656"/>
              <a:ext cx="2530999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DBMS / Server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Oracle 19c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Apache-</a:t>
              </a:r>
              <a:r>
                <a:rPr lang="en-US" altLang="ko-KR" sz="12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TomCat</a:t>
              </a: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8.5</a:t>
              </a:r>
              <a:r>
                <a:rPr lang="ko-KR" altLang="en-US" sz="9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9BCEAA66-FF59-447E-BA77-1CDCAD400513}"/>
                </a:ext>
              </a:extLst>
            </p:cNvPr>
            <p:cNvSpPr/>
            <p:nvPr/>
          </p:nvSpPr>
          <p:spPr>
            <a:xfrm>
              <a:off x="8852018" y="3566358"/>
              <a:ext cx="2530999" cy="2354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Language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Oracle SQL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Java 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HTML5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CSS3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Javascript</a:t>
              </a:r>
              <a:endPara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aJax</a:t>
              </a:r>
              <a:endPara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jQuery</a:t>
              </a:r>
              <a:endPara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1C6079B3-09F6-41BA-9FC2-792411F1851E}"/>
                </a:ext>
              </a:extLst>
            </p:cNvPr>
            <p:cNvSpPr/>
            <p:nvPr/>
          </p:nvSpPr>
          <p:spPr>
            <a:xfrm>
              <a:off x="7026030" y="4039015"/>
              <a:ext cx="104409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prstClr val="white"/>
                  </a:solidFill>
                  <a:latin typeface="+mj-lt"/>
                  <a:ea typeface="Menlo" pitchFamily="49" charset="0"/>
                  <a:cs typeface="Menlo" pitchFamily="49" charset="0"/>
                </a:rPr>
                <a:t>La</a:t>
              </a:r>
              <a:endParaRPr lang="en-US" altLang="ko-KR" sz="4000" b="1" dirty="0">
                <a:solidFill>
                  <a:prstClr val="white"/>
                </a:solidFill>
                <a:latin typeface="+mj-lt"/>
                <a:ea typeface="Menlo" pitchFamily="49" charset="0"/>
                <a:cs typeface="Menlo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1C6079B3-09F6-41BA-9FC2-792411F1851E}"/>
                </a:ext>
              </a:extLst>
            </p:cNvPr>
            <p:cNvSpPr/>
            <p:nvPr/>
          </p:nvSpPr>
          <p:spPr>
            <a:xfrm>
              <a:off x="6903007" y="1856469"/>
              <a:ext cx="104409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prstClr val="white"/>
                  </a:solidFill>
                  <a:latin typeface="+mj-lt"/>
                  <a:ea typeface="Menlo" pitchFamily="49" charset="0"/>
                  <a:cs typeface="Menlo" pitchFamily="49" charset="0"/>
                </a:rPr>
                <a:t>F</a:t>
              </a:r>
            </a:p>
            <a:p>
              <a:pPr algn="ctr"/>
              <a:r>
                <a:rPr lang="en-US" altLang="ko-KR" sz="4000" b="1" dirty="0" smtClean="0">
                  <a:solidFill>
                    <a:prstClr val="white"/>
                  </a:solidFill>
                  <a:latin typeface="+mj-lt"/>
                  <a:ea typeface="Menlo" pitchFamily="49" charset="0"/>
                  <a:cs typeface="Menlo" pitchFamily="49" charset="0"/>
                </a:rPr>
                <a:t>w</a:t>
              </a:r>
              <a:endParaRPr lang="en-US" altLang="ko-KR" sz="4000" b="1" dirty="0">
                <a:solidFill>
                  <a:prstClr val="white"/>
                </a:solidFill>
                <a:latin typeface="+mj-lt"/>
                <a:ea typeface="Menlo" pitchFamily="49" charset="0"/>
                <a:cs typeface="Menlo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C6079B3-09F6-41BA-9FC2-792411F1851E}"/>
                </a:ext>
              </a:extLst>
            </p:cNvPr>
            <p:cNvSpPr/>
            <p:nvPr/>
          </p:nvSpPr>
          <p:spPr>
            <a:xfrm>
              <a:off x="5293593" y="3939169"/>
              <a:ext cx="104409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prstClr val="white"/>
                  </a:solidFill>
                  <a:latin typeface="+mj-lt"/>
                  <a:ea typeface="Menlo" pitchFamily="49" charset="0"/>
                  <a:cs typeface="Menlo" pitchFamily="49" charset="0"/>
                </a:rPr>
                <a:t>D</a:t>
              </a:r>
            </a:p>
            <a:p>
              <a:pPr algn="ctr"/>
              <a:r>
                <a:rPr lang="en-US" altLang="ko-KR" sz="4000" b="1" dirty="0">
                  <a:solidFill>
                    <a:prstClr val="white"/>
                  </a:solidFill>
                  <a:latin typeface="+mj-lt"/>
                  <a:ea typeface="Menlo" pitchFamily="49" charset="0"/>
                  <a:cs typeface="Menlo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06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일정표 </a:t>
            </a:r>
            <a:r>
              <a:rPr lang="en-US" altLang="ko-KR" sz="1400" b="0" dirty="0">
                <a:latin typeface="+mn-ea"/>
                <a:ea typeface="+mn-ea"/>
              </a:rPr>
              <a:t>Schedule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24E85FD-665E-4CD0-953E-2358D099A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4" y="2030325"/>
            <a:ext cx="8493067" cy="31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0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개발 </a:t>
            </a:r>
            <a:r>
              <a:rPr lang="ko-KR" altLang="en-US" dirty="0" smtClean="0"/>
              <a:t>배경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D3C978D-0B2B-40B6-951A-77C2FA4B4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50066"/>
            <a:ext cx="4355064" cy="37845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EBEB3ED-B99F-483D-B415-EEB898226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0" y="1450066"/>
            <a:ext cx="3867823" cy="3816425"/>
          </a:xfrm>
          <a:prstGeom prst="rect">
            <a:avLst/>
          </a:prstGeom>
          <a:ln w="38100">
            <a:noFill/>
          </a:ln>
        </p:spPr>
      </p:pic>
      <p:cxnSp>
        <p:nvCxnSpPr>
          <p:cNvPr id="3" name="직선 연결선 2"/>
          <p:cNvCxnSpPr/>
          <p:nvPr/>
        </p:nvCxnSpPr>
        <p:spPr>
          <a:xfrm>
            <a:off x="467544" y="1628800"/>
            <a:ext cx="37444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18943" y="2060848"/>
            <a:ext cx="88470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644008" y="1766259"/>
            <a:ext cx="26642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27984" y="4941168"/>
            <a:ext cx="42484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427984" y="5085184"/>
            <a:ext cx="15481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961295" y="1124744"/>
            <a:ext cx="29473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점점 커지는 반려동물 산업 시장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  <a:endParaRPr lang="en-US" altLang="ko-KR" sz="1100" dirty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59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719803" y="1422676"/>
            <a:ext cx="7759088" cy="4752468"/>
            <a:chOff x="719803" y="1124744"/>
            <a:chExt cx="7759088" cy="4752468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FD3C978D-0B2B-40B6-951A-77C2FA4B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1124744"/>
              <a:ext cx="3762875" cy="231581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1EBEB3ED-B99F-483D-B415-EEB898226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39" y="1136301"/>
              <a:ext cx="3744416" cy="2304256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803BD18C-7E31-41D5-9B6E-0197B2C6D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803" y="3572956"/>
              <a:ext cx="3735675" cy="2304256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4716015" y="3597585"/>
              <a:ext cx="3762875" cy="2279627"/>
              <a:chOff x="1547664" y="1199116"/>
              <a:chExt cx="6194920" cy="537360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="" xmlns:a16="http://schemas.microsoft.com/office/drawing/2014/main" id="{B06E626D-5873-4F47-87C9-764F9AEDA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7664" y="3042735"/>
                <a:ext cx="6194920" cy="3529988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="" xmlns:a16="http://schemas.microsoft.com/office/drawing/2014/main" id="{F71329E3-3A4A-420C-9D41-B90308693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432" y="2571829"/>
                <a:ext cx="5763236" cy="32385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="" xmlns:a16="http://schemas.microsoft.com/office/drawing/2014/main" id="{10A3D046-DF28-487D-87F7-9E8383317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4529" y="1673685"/>
                <a:ext cx="4962525" cy="27622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="" xmlns:a16="http://schemas.microsoft.com/office/drawing/2014/main" id="{F96462E9-458D-4C8E-9878-E4A809E08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7150" y="1199116"/>
                <a:ext cx="5600700" cy="34290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="" xmlns:a16="http://schemas.microsoft.com/office/drawing/2014/main" id="{B2A18B73-9D9E-4F0A-A0B7-C35EDC4FA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7150" y="2068685"/>
                <a:ext cx="5953125" cy="371475"/>
              </a:xfrm>
              <a:prstGeom prst="rect">
                <a:avLst/>
              </a:prstGeom>
            </p:spPr>
          </p:pic>
        </p:grpSp>
        <p:cxnSp>
          <p:nvCxnSpPr>
            <p:cNvPr id="3" name="직선 연결선 2"/>
            <p:cNvCxnSpPr/>
            <p:nvPr/>
          </p:nvCxnSpPr>
          <p:spPr>
            <a:xfrm>
              <a:off x="827584" y="1268760"/>
              <a:ext cx="144016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55576" y="3798910"/>
              <a:ext cx="3600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828495" y="3743052"/>
              <a:ext cx="327189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4844837" y="3916092"/>
              <a:ext cx="2175435" cy="719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4844836" y="4124069"/>
              <a:ext cx="289551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802734" y="4317312"/>
              <a:ext cx="236155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61295" y="1124744"/>
            <a:ext cx="734210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반면 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동물병원의 진료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/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수술비에 대한 정보가 없고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그에 따른 반려인의 진료비 지출에 대한 부담이 커지고 있는 상황  </a:t>
            </a:r>
            <a:endParaRPr lang="en-US" altLang="ko-KR" sz="1100" dirty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77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EBEB3ED-B99F-483D-B415-EEB898226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126054"/>
            <a:ext cx="1888337" cy="3168352"/>
          </a:xfrm>
          <a:prstGeom prst="rect">
            <a:avLst/>
          </a:prstGeom>
          <a:ln w="38100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58246" y="4581128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반려인들이</a:t>
            </a:r>
            <a:r>
              <a:rPr lang="ko-KR" altLang="en-US" dirty="0" smtClean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 </a:t>
            </a:r>
            <a:r>
              <a:rPr lang="ko-KR" altLang="en-US" dirty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많아 지고 있는 상황에서 </a:t>
            </a:r>
            <a:endParaRPr lang="en-US" altLang="ko-KR" dirty="0" smtClean="0">
              <a:solidFill>
                <a:srgbClr val="F48186"/>
              </a:solidFill>
              <a:ea typeface="맑은 고딕" pitchFamily="50" charset="-127"/>
              <a:cs typeface="굴림" pitchFamily="50" charset="-127"/>
            </a:endParaRPr>
          </a:p>
          <a:p>
            <a:r>
              <a:rPr lang="ko-KR" altLang="en-US" dirty="0" smtClean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그에 </a:t>
            </a:r>
            <a:r>
              <a:rPr lang="ko-KR" altLang="en-US" dirty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맞는 반려동물의 진료</a:t>
            </a:r>
            <a:r>
              <a:rPr lang="en-US" altLang="ko-KR" dirty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/</a:t>
            </a:r>
            <a:r>
              <a:rPr lang="ko-KR" altLang="en-US" dirty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수술비 평균 가격 정보 안내 사이트를 만들어 보자</a:t>
            </a:r>
            <a:r>
              <a:rPr lang="en-US" altLang="ko-KR" dirty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! </a:t>
            </a:r>
            <a:r>
              <a:rPr lang="ko-KR" altLang="en-US" dirty="0" smtClean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하여 </a:t>
            </a:r>
            <a:r>
              <a:rPr lang="ko-KR" altLang="en-US" dirty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프로젝트를 </a:t>
            </a:r>
            <a:r>
              <a:rPr lang="ko-KR" altLang="en-US" dirty="0" smtClean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구성 및 제작 하였습니다</a:t>
            </a:r>
            <a:r>
              <a:rPr lang="en-US" altLang="ko-KR" dirty="0" smtClean="0">
                <a:solidFill>
                  <a:srgbClr val="F48186"/>
                </a:solidFill>
                <a:ea typeface="맑은 고딕" pitchFamily="50" charset="-127"/>
                <a:cs typeface="굴림" pitchFamily="50" charset="-127"/>
              </a:rPr>
              <a:t>.</a:t>
            </a:r>
            <a:endParaRPr lang="en-US" altLang="ko-KR" dirty="0">
              <a:solidFill>
                <a:srgbClr val="F48186"/>
              </a:solidFill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2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>
            <a:extLst>
              <a:ext uri="{FF2B5EF4-FFF2-40B4-BE49-F238E27FC236}">
                <a16:creationId xmlns="" xmlns:a16="http://schemas.microsoft.com/office/drawing/2014/main" id="{1CE47BF9-CDFB-4027-B3F9-5CB5CEF72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0" y="3024788"/>
            <a:ext cx="194421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300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구현 목표</a:t>
            </a:r>
            <a:r>
              <a:rPr kumimoji="1" lang="en-US" altLang="ko-KR" sz="1300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벤치마킹</a:t>
            </a:r>
            <a:endParaRPr kumimoji="1" lang="en-US" altLang="ko-KR" sz="1300" dirty="0" smtClean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3C0B5AC7-1907-414C-BBF8-BDF95271465D}"/>
              </a:ext>
            </a:extLst>
          </p:cNvPr>
          <p:cNvGrpSpPr/>
          <p:nvPr/>
        </p:nvGrpSpPr>
        <p:grpSpPr>
          <a:xfrm>
            <a:off x="3054005" y="2440013"/>
            <a:ext cx="3528392" cy="584775"/>
            <a:chOff x="2799221" y="2268161"/>
            <a:chExt cx="3528392" cy="584775"/>
          </a:xfrm>
        </p:grpSpPr>
        <p:sp>
          <p:nvSpPr>
            <p:cNvPr id="8" name="Text Box 5">
              <a:extLst>
                <a:ext uri="{FF2B5EF4-FFF2-40B4-BE49-F238E27FC236}">
                  <a16:creationId xmlns="" xmlns:a16="http://schemas.microsoft.com/office/drawing/2014/main" id="{45885760-F167-4674-AA9D-C1BBA9FAE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301" y="2329715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 smtClean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개발 목표</a:t>
              </a:r>
              <a:endParaRPr kumimoji="1" lang="en-US" altLang="ko-KR" sz="24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 Box 4">
              <a:extLst>
                <a:ext uri="{FF2B5EF4-FFF2-40B4-BE49-F238E27FC236}">
                  <a16:creationId xmlns="" xmlns:a16="http://schemas.microsoft.com/office/drawing/2014/main" id="{1F85EC58-E94E-41AE-BEBC-1C5DB39DC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9221" y="2268161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F4818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	</a:t>
              </a:r>
              <a:endParaRPr kumimoji="1" lang="ko-KR" altLang="ko-KR" sz="3200" b="1" dirty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53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02 - 1 </a:t>
            </a:r>
            <a:r>
              <a:rPr lang="ko-KR" altLang="en-US" dirty="0" smtClean="0"/>
              <a:t>구현</a:t>
            </a:r>
            <a:r>
              <a:rPr lang="ko-KR" altLang="en-US" dirty="0" smtClean="0"/>
              <a:t> </a:t>
            </a:r>
            <a:r>
              <a:rPr lang="ko-KR" altLang="en-US" dirty="0"/>
              <a:t>목표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686772C-E6E5-4A3E-BD60-022719939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695855" cy="46085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BE95FDD-B297-43DB-8D41-634ADDE4AD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708920"/>
            <a:ext cx="1575175" cy="936104"/>
          </a:xfrm>
          <a:prstGeom prst="rect">
            <a:avLst/>
          </a:prstGeom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961295" y="1047800"/>
            <a:ext cx="73421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- 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회원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/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비회원으로 나누어 사이트 이용 제한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  <a:endParaRPr lang="en-US" altLang="ko-KR" sz="1100" dirty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>
              <a:lnSpc>
                <a:spcPts val="1200"/>
              </a:lnSpc>
              <a:defRPr/>
            </a:pP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- 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회원의 해당 병원 리뷰 작성을 통한 가격 정보 데이터 적용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  <a:p>
            <a:pPr>
              <a:lnSpc>
                <a:spcPts val="1200"/>
              </a:lnSpc>
              <a:defRPr/>
            </a:pP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- 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전국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시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/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도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시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/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구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해당병원리뷰 를 통해 해당 진료명의 대한 가격 평균 안내</a:t>
            </a:r>
            <a:r>
              <a:rPr lang="en-US" altLang="ko-KR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  <a:r>
              <a:rPr lang="ko-KR" altLang="en-US" sz="1100" dirty="0" smtClean="0">
                <a:solidFill>
                  <a:srgbClr val="F48186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endParaRPr lang="en-US" altLang="ko-KR" sz="1100" dirty="0" smtClean="0">
              <a:solidFill>
                <a:srgbClr val="F48186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76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– 2 </a:t>
            </a:r>
            <a:r>
              <a:rPr lang="ko-KR" altLang="en-US" dirty="0" smtClean="0"/>
              <a:t>벤치마킹 </a:t>
            </a:r>
            <a:r>
              <a:rPr lang="en-US" altLang="ko-KR" dirty="0"/>
              <a:t>( </a:t>
            </a:r>
            <a:r>
              <a:rPr lang="ko-KR" altLang="en-US" dirty="0" err="1"/>
              <a:t>펫트라슈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525DFFE-F371-47E8-B341-8D2642CF3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4864"/>
            <a:ext cx="8136904" cy="3672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96909C5-FD21-47CF-8A04-D78BE9CA6E6B}"/>
              </a:ext>
            </a:extLst>
          </p:cNvPr>
          <p:cNvSpPr txBox="1"/>
          <p:nvPr/>
        </p:nvSpPr>
        <p:spPr>
          <a:xfrm>
            <a:off x="1619672" y="1700808"/>
            <a:ext cx="5832562" cy="353943"/>
          </a:xfrm>
          <a:prstGeom prst="rect">
            <a:avLst/>
          </a:prstGeom>
          <a:noFill/>
          <a:ln w="38100">
            <a:solidFill>
              <a:srgbClr val="F4818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b="1" dirty="0" smtClean="0"/>
              <a:t>사이트 </a:t>
            </a:r>
            <a:r>
              <a:rPr lang="ko-KR" altLang="en-US" sz="1700" b="1" dirty="0"/>
              <a:t>전반적인 정보 제공 흐름 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256681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11373</TotalTime>
  <Words>812</Words>
  <Application>Microsoft Office PowerPoint</Application>
  <PresentationFormat>화면 슬라이드 쇼(4:3)</PresentationFormat>
  <Paragraphs>143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굴림</vt:lpstr>
      <vt:lpstr>Arial</vt:lpstr>
      <vt:lpstr>맑은 고딕</vt:lpstr>
      <vt:lpstr>굴림체</vt:lpstr>
      <vt:lpstr>KoPubWorld돋움체 Light</vt:lpstr>
      <vt:lpstr>Calibri</vt:lpstr>
      <vt:lpstr>Menlo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01 개발 배경 </vt:lpstr>
      <vt:lpstr>01 개발 배경</vt:lpstr>
      <vt:lpstr>01 개발 배경</vt:lpstr>
      <vt:lpstr>PowerPoint 프레젠테이션</vt:lpstr>
      <vt:lpstr>02 - 1 구현 목표</vt:lpstr>
      <vt:lpstr>02 – 2 벤치마킹 ( 펫트라슈 )</vt:lpstr>
      <vt:lpstr>02 – 2 벤치마킹 ( 코로나 라이브 )</vt:lpstr>
      <vt:lpstr>02 – 2 벤치마킹  가격 및 질병정보 ( PetPrice App )</vt:lpstr>
      <vt:lpstr>PowerPoint 프레젠테이션</vt:lpstr>
      <vt:lpstr>03 – 1 요구사항 정의서</vt:lpstr>
      <vt:lpstr>03 – 2 테이블 정의서</vt:lpstr>
      <vt:lpstr>03 – 3  데이터 수급 방법</vt:lpstr>
      <vt:lpstr>03 – 3  데이터 사용</vt:lpstr>
      <vt:lpstr>03 – 4 Use Case (사용자)</vt:lpstr>
      <vt:lpstr>03 – 4 Use Case ( 관리자 )</vt:lpstr>
      <vt:lpstr>03 – 5 ER-Diagram</vt:lpstr>
      <vt:lpstr>PowerPoint 프레젠테이션</vt:lpstr>
      <vt:lpstr>04  구현 (1차 프로젝트 – 병원 리스트) </vt:lpstr>
      <vt:lpstr>04  구현 (1차 프로젝트 – 검색 리스트)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 개발 환경 Development</vt:lpstr>
      <vt:lpstr>05 일정표 Schedule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User</cp:lastModifiedBy>
  <cp:revision>134</cp:revision>
  <dcterms:created xsi:type="dcterms:W3CDTF">2010-02-01T08:03:16Z</dcterms:created>
  <dcterms:modified xsi:type="dcterms:W3CDTF">2021-10-13T09:35:09Z</dcterms:modified>
  <cp:category>www.slidemembers.com</cp:category>
</cp:coreProperties>
</file>